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4"/>
  </p:sldMasterIdLst>
  <p:notesMasterIdLst>
    <p:notesMasterId r:id="rId11"/>
  </p:notesMasterIdLst>
  <p:sldIdLst>
    <p:sldId id="256" r:id="rId5"/>
    <p:sldId id="258" r:id="rId6"/>
    <p:sldId id="264" r:id="rId7"/>
    <p:sldId id="265" r:id="rId8"/>
    <p:sldId id="266" r:id="rId9"/>
    <p:sldId id="267" r:id="rId10"/>
  </p:sldIdLst>
  <p:sldSz cx="9144000" cy="5143500" type="screen16x9"/>
  <p:notesSz cx="6858000" cy="9144000"/>
  <p:embeddedFontLst>
    <p:embeddedFont>
      <p:font typeface="Roboto" panose="02000000000000000000" pitchFamily="2" charset="0"/>
      <p:regular r:id="rId12"/>
      <p:bold r:id="rId13"/>
      <p:italic r:id="rId14"/>
      <p:boldItalic r:id="rId15"/>
    </p:embeddedFont>
    <p:embeddedFont>
      <p:font typeface="Verdana" panose="020B0604030504040204" pitchFamily="34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7E2D8C8-7049-A37E-B3D5-03B0D1EB82C7}" v="10" dt="2023-12-13T11:21:27.76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customXml" Target="../customXml/item2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font" Target="fonts/font8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8a353e81f7_1_16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g8a353e81f7_1_16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bb9eb76d02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gbb9eb76d02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bb9eb76d02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gbb9eb76d02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525163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bb9eb76d02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gbb9eb76d02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91186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bb9eb76d02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gbb9eb76d02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832479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bb9eb76d02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gbb9eb76d02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20119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 Page" type="title">
  <p:cSld name="TITLE">
    <p:bg>
      <p:bgPr>
        <a:solidFill>
          <a:schemeClr val="lt1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433418" y="1694314"/>
            <a:ext cx="3641100" cy="15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Verdana"/>
              <a:buNone/>
              <a:defRPr sz="24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433418" y="4249379"/>
            <a:ext cx="3641100" cy="2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pic>
        <p:nvPicPr>
          <p:cNvPr id="15" name="Google Shape;15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5955" y="3497000"/>
            <a:ext cx="2915062" cy="268981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2"/>
          <p:cNvSpPr txBox="1">
            <a:spLocks noGrp="1"/>
          </p:cNvSpPr>
          <p:nvPr>
            <p:ph type="dt" idx="10"/>
          </p:nvPr>
        </p:nvSpPr>
        <p:spPr>
          <a:xfrm>
            <a:off x="433418" y="4774405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ftr" idx="11"/>
          </p:nvPr>
        </p:nvSpPr>
        <p:spPr>
          <a:xfrm>
            <a:off x="1262430" y="4780005"/>
            <a:ext cx="15009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7289580" y="4774405"/>
            <a:ext cx="11379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0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Commercial in confidence</a:t>
            </a:r>
            <a:endParaRPr sz="1100"/>
          </a:p>
        </p:txBody>
      </p:sp>
      <p:sp>
        <p:nvSpPr>
          <p:cNvPr id="19" name="Google Shape;19;p2"/>
          <p:cNvSpPr txBox="1"/>
          <p:nvPr/>
        </p:nvSpPr>
        <p:spPr>
          <a:xfrm>
            <a:off x="7347879" y="4774404"/>
            <a:ext cx="15009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700" b="0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 sz="700" b="0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ue shard top">
  <p:cSld name="Blue shard top">
    <p:bg>
      <p:bgPr>
        <a:solidFill>
          <a:schemeClr val="lt1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2"/>
          <p:cNvSpPr txBox="1">
            <a:spLocks noGrp="1"/>
          </p:cNvSpPr>
          <p:nvPr>
            <p:ph type="title"/>
          </p:nvPr>
        </p:nvSpPr>
        <p:spPr>
          <a:xfrm>
            <a:off x="424418" y="1324177"/>
            <a:ext cx="8295300" cy="5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B62"/>
              </a:buClr>
              <a:buSzPts val="2100"/>
              <a:buFont typeface="Verdana"/>
              <a:buNone/>
              <a:defRPr sz="2100">
                <a:solidFill>
                  <a:srgbClr val="002B62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2"/>
          <p:cNvSpPr txBox="1">
            <a:spLocks noGrp="1"/>
          </p:cNvSpPr>
          <p:nvPr>
            <p:ph type="body" idx="1"/>
          </p:nvPr>
        </p:nvSpPr>
        <p:spPr>
          <a:xfrm>
            <a:off x="426560" y="2265969"/>
            <a:ext cx="8292900" cy="232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9845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84249"/>
              </a:buClr>
              <a:buSzPts val="1100"/>
              <a:buChar char="•"/>
              <a:defRPr sz="1100">
                <a:solidFill>
                  <a:srgbClr val="384249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lvl="1" indent="-2984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84249"/>
              </a:buClr>
              <a:buSzPts val="1100"/>
              <a:buChar char="•"/>
              <a:defRPr sz="1100">
                <a:solidFill>
                  <a:srgbClr val="384249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lvl="2" indent="-2984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84249"/>
              </a:buClr>
              <a:buSzPts val="1100"/>
              <a:buChar char="•"/>
              <a:defRPr sz="1100">
                <a:solidFill>
                  <a:srgbClr val="384249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lvl="3" indent="-2984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84249"/>
              </a:buClr>
              <a:buSzPts val="1100"/>
              <a:buChar char="•"/>
              <a:defRPr sz="1100">
                <a:solidFill>
                  <a:srgbClr val="384249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84249"/>
              </a:buClr>
              <a:buSzPts val="1100"/>
              <a:buNone/>
              <a:defRPr sz="1100">
                <a:solidFill>
                  <a:srgbClr val="384249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94" name="Google Shape;94;p12"/>
          <p:cNvSpPr txBox="1">
            <a:spLocks noGrp="1"/>
          </p:cNvSpPr>
          <p:nvPr>
            <p:ph type="dt" idx="10"/>
          </p:nvPr>
        </p:nvSpPr>
        <p:spPr>
          <a:xfrm>
            <a:off x="433418" y="4774405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solidFill>
                  <a:srgbClr val="384249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2"/>
          <p:cNvSpPr txBox="1">
            <a:spLocks noGrp="1"/>
          </p:cNvSpPr>
          <p:nvPr>
            <p:ph type="ftr" idx="11"/>
          </p:nvPr>
        </p:nvSpPr>
        <p:spPr>
          <a:xfrm>
            <a:off x="1262430" y="4780005"/>
            <a:ext cx="15009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solidFill>
                  <a:srgbClr val="384249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2"/>
          <p:cNvSpPr txBox="1"/>
          <p:nvPr/>
        </p:nvSpPr>
        <p:spPr>
          <a:xfrm>
            <a:off x="7347879" y="4774404"/>
            <a:ext cx="15009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700" b="0" i="0" u="none" strike="noStrike" cap="none">
                <a:solidFill>
                  <a:srgbClr val="384249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 sz="700" b="0" i="0" u="none" strike="noStrike" cap="none">
              <a:solidFill>
                <a:srgbClr val="384249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7" name="Google Shape;97;p12"/>
          <p:cNvSpPr txBox="1"/>
          <p:nvPr/>
        </p:nvSpPr>
        <p:spPr>
          <a:xfrm>
            <a:off x="7425380" y="4774405"/>
            <a:ext cx="11379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0" i="0" u="none" strike="noStrike" cap="none">
                <a:solidFill>
                  <a:srgbClr val="384249"/>
                </a:solidFill>
                <a:latin typeface="Verdana"/>
                <a:ea typeface="Verdana"/>
                <a:cs typeface="Verdana"/>
                <a:sym typeface="Verdana"/>
              </a:rPr>
              <a:t>Commercial in confidence</a:t>
            </a:r>
            <a:endParaRPr sz="110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range shard top text left">
  <p:cSld name="Orange shard top text left">
    <p:bg>
      <p:bgPr>
        <a:solidFill>
          <a:schemeClr val="lt1"/>
        </a:soli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3"/>
          <p:cNvSpPr txBox="1">
            <a:spLocks noGrp="1"/>
          </p:cNvSpPr>
          <p:nvPr>
            <p:ph type="title"/>
          </p:nvPr>
        </p:nvSpPr>
        <p:spPr>
          <a:xfrm>
            <a:off x="424418" y="1324177"/>
            <a:ext cx="2901600" cy="5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B62"/>
              </a:buClr>
              <a:buSzPts val="2100"/>
              <a:buFont typeface="Verdana"/>
              <a:buNone/>
              <a:defRPr sz="2100">
                <a:solidFill>
                  <a:srgbClr val="002B62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3"/>
          <p:cNvSpPr txBox="1">
            <a:spLocks noGrp="1"/>
          </p:cNvSpPr>
          <p:nvPr>
            <p:ph type="body" idx="1"/>
          </p:nvPr>
        </p:nvSpPr>
        <p:spPr>
          <a:xfrm>
            <a:off x="433418" y="2265969"/>
            <a:ext cx="2892600" cy="21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>
              <a:lnSpc>
                <a:spcPct val="135714"/>
              </a:lnSpc>
              <a:spcBef>
                <a:spcPts val="800"/>
              </a:spcBef>
              <a:spcAft>
                <a:spcPts val="0"/>
              </a:spcAft>
              <a:buClr>
                <a:srgbClr val="384249"/>
              </a:buClr>
              <a:buSzPts val="1100"/>
              <a:buNone/>
              <a:defRPr sz="1100">
                <a:solidFill>
                  <a:srgbClr val="384249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lvl="1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84249"/>
              </a:buClr>
              <a:buSzPts val="1800"/>
              <a:buChar char="•"/>
              <a:defRPr>
                <a:solidFill>
                  <a:srgbClr val="384249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lvl="2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84249"/>
              </a:buClr>
              <a:buSzPts val="1500"/>
              <a:buChar char="•"/>
              <a:defRPr>
                <a:solidFill>
                  <a:srgbClr val="384249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84249"/>
              </a:buClr>
              <a:buSzPts val="1400"/>
              <a:buChar char="•"/>
              <a:defRPr>
                <a:solidFill>
                  <a:srgbClr val="384249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84249"/>
              </a:buClr>
              <a:buSzPts val="1400"/>
              <a:buChar char="•"/>
              <a:defRPr>
                <a:solidFill>
                  <a:srgbClr val="384249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2" name="Google Shape;102;p13"/>
          <p:cNvSpPr txBox="1">
            <a:spLocks noGrp="1"/>
          </p:cNvSpPr>
          <p:nvPr>
            <p:ph type="dt" idx="10"/>
          </p:nvPr>
        </p:nvSpPr>
        <p:spPr>
          <a:xfrm>
            <a:off x="433418" y="4774405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solidFill>
                  <a:srgbClr val="384249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3"/>
          <p:cNvSpPr txBox="1">
            <a:spLocks noGrp="1"/>
          </p:cNvSpPr>
          <p:nvPr>
            <p:ph type="ftr" idx="11"/>
          </p:nvPr>
        </p:nvSpPr>
        <p:spPr>
          <a:xfrm>
            <a:off x="1262430" y="4780005"/>
            <a:ext cx="15009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solidFill>
                  <a:srgbClr val="384249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3"/>
          <p:cNvSpPr txBox="1"/>
          <p:nvPr/>
        </p:nvSpPr>
        <p:spPr>
          <a:xfrm>
            <a:off x="7347879" y="4774404"/>
            <a:ext cx="15009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700" b="0" i="0" u="none" strike="noStrike" cap="none">
                <a:solidFill>
                  <a:srgbClr val="384249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 sz="700" b="0" i="0" u="none" strike="noStrike" cap="none">
              <a:solidFill>
                <a:srgbClr val="384249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5" name="Google Shape;105;p13"/>
          <p:cNvSpPr txBox="1"/>
          <p:nvPr/>
        </p:nvSpPr>
        <p:spPr>
          <a:xfrm>
            <a:off x="7425380" y="4774405"/>
            <a:ext cx="11379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0" i="0" u="none" strike="noStrike" cap="none">
                <a:solidFill>
                  <a:srgbClr val="384249"/>
                </a:solidFill>
                <a:latin typeface="Verdana"/>
                <a:ea typeface="Verdana"/>
                <a:cs typeface="Verdana"/>
                <a:sym typeface="Verdana"/>
              </a:rPr>
              <a:t>Commercial in confidence</a:t>
            </a:r>
            <a:endParaRPr sz="110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, space for image ">
  <p:cSld name="Blank slide, space for image ">
    <p:bg>
      <p:bgPr>
        <a:solidFill>
          <a:schemeClr val="lt1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4"/>
          <p:cNvSpPr txBox="1">
            <a:spLocks noGrp="1"/>
          </p:cNvSpPr>
          <p:nvPr>
            <p:ph type="title"/>
          </p:nvPr>
        </p:nvSpPr>
        <p:spPr>
          <a:xfrm>
            <a:off x="5422856" y="1443775"/>
            <a:ext cx="2901600" cy="5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B62"/>
              </a:buClr>
              <a:buSzPts val="2100"/>
              <a:buFont typeface="Verdana"/>
              <a:buNone/>
              <a:defRPr sz="2100">
                <a:solidFill>
                  <a:srgbClr val="002B62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pic>
        <p:nvPicPr>
          <p:cNvPr id="108" name="Google Shape;108;p14" descr="A picture containing text, clock, control panel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324567" y="395288"/>
            <a:ext cx="501396" cy="13335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4"/>
          <p:cNvSpPr txBox="1">
            <a:spLocks noGrp="1"/>
          </p:cNvSpPr>
          <p:nvPr>
            <p:ph type="body" idx="1"/>
          </p:nvPr>
        </p:nvSpPr>
        <p:spPr>
          <a:xfrm>
            <a:off x="5422856" y="2265969"/>
            <a:ext cx="2901600" cy="21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>
              <a:lnSpc>
                <a:spcPct val="135714"/>
              </a:lnSpc>
              <a:spcBef>
                <a:spcPts val="800"/>
              </a:spcBef>
              <a:spcAft>
                <a:spcPts val="0"/>
              </a:spcAft>
              <a:buClr>
                <a:srgbClr val="384249"/>
              </a:buClr>
              <a:buSzPts val="1100"/>
              <a:buNone/>
              <a:defRPr sz="1100">
                <a:solidFill>
                  <a:srgbClr val="384249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lvl="1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84249"/>
              </a:buClr>
              <a:buSzPts val="1800"/>
              <a:buChar char="•"/>
              <a:defRPr>
                <a:solidFill>
                  <a:srgbClr val="384249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lvl="2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84249"/>
              </a:buClr>
              <a:buSzPts val="1500"/>
              <a:buChar char="•"/>
              <a:defRPr>
                <a:solidFill>
                  <a:srgbClr val="384249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84249"/>
              </a:buClr>
              <a:buSzPts val="1400"/>
              <a:buChar char="•"/>
              <a:defRPr>
                <a:solidFill>
                  <a:srgbClr val="384249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84249"/>
              </a:buClr>
              <a:buSzPts val="1400"/>
              <a:buChar char="•"/>
              <a:defRPr>
                <a:solidFill>
                  <a:srgbClr val="384249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0" name="Google Shape;110;p14"/>
          <p:cNvSpPr txBox="1">
            <a:spLocks noGrp="1"/>
          </p:cNvSpPr>
          <p:nvPr>
            <p:ph type="dt" idx="10"/>
          </p:nvPr>
        </p:nvSpPr>
        <p:spPr>
          <a:xfrm>
            <a:off x="433418" y="4774405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solidFill>
                  <a:srgbClr val="384249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4"/>
          <p:cNvSpPr txBox="1">
            <a:spLocks noGrp="1"/>
          </p:cNvSpPr>
          <p:nvPr>
            <p:ph type="ftr" idx="11"/>
          </p:nvPr>
        </p:nvSpPr>
        <p:spPr>
          <a:xfrm>
            <a:off x="1262430" y="4780005"/>
            <a:ext cx="15009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solidFill>
                  <a:srgbClr val="384249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14"/>
          <p:cNvSpPr txBox="1"/>
          <p:nvPr/>
        </p:nvSpPr>
        <p:spPr>
          <a:xfrm>
            <a:off x="7347879" y="4774404"/>
            <a:ext cx="15009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700">
                <a:solidFill>
                  <a:srgbClr val="384249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 sz="700">
              <a:solidFill>
                <a:srgbClr val="384249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3" name="Google Shape;113;p14"/>
          <p:cNvSpPr txBox="1"/>
          <p:nvPr/>
        </p:nvSpPr>
        <p:spPr>
          <a:xfrm>
            <a:off x="7425380" y="4774405"/>
            <a:ext cx="11379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384249"/>
                </a:solidFill>
                <a:latin typeface="Verdana"/>
                <a:ea typeface="Verdana"/>
                <a:cs typeface="Verdana"/>
                <a:sym typeface="Verdana"/>
              </a:rPr>
              <a:t>Commercial in confidence</a:t>
            </a:r>
            <a:endParaRPr sz="110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range background, image left">
  <p:cSld name="Orange background, image left">
    <p:bg>
      <p:bgPr>
        <a:solidFill>
          <a:schemeClr val="lt1"/>
        </a:solid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5"/>
          <p:cNvSpPr txBox="1">
            <a:spLocks noGrp="1"/>
          </p:cNvSpPr>
          <p:nvPr>
            <p:ph type="title"/>
          </p:nvPr>
        </p:nvSpPr>
        <p:spPr>
          <a:xfrm>
            <a:off x="5422856" y="1443775"/>
            <a:ext cx="2901600" cy="5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Verdana"/>
              <a:buNone/>
              <a:defRPr sz="21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5"/>
          <p:cNvSpPr txBox="1">
            <a:spLocks noGrp="1"/>
          </p:cNvSpPr>
          <p:nvPr>
            <p:ph type="body" idx="1"/>
          </p:nvPr>
        </p:nvSpPr>
        <p:spPr>
          <a:xfrm>
            <a:off x="5422856" y="2265969"/>
            <a:ext cx="2901600" cy="21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>
              <a:lnSpc>
                <a:spcPct val="135714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lvl="1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84249"/>
              </a:buClr>
              <a:buSzPts val="1800"/>
              <a:buChar char="•"/>
              <a:defRPr>
                <a:solidFill>
                  <a:srgbClr val="384249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lvl="2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84249"/>
              </a:buClr>
              <a:buSzPts val="1500"/>
              <a:buChar char="•"/>
              <a:defRPr>
                <a:solidFill>
                  <a:srgbClr val="384249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84249"/>
              </a:buClr>
              <a:buSzPts val="1400"/>
              <a:buChar char="•"/>
              <a:defRPr>
                <a:solidFill>
                  <a:srgbClr val="384249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84249"/>
              </a:buClr>
              <a:buSzPts val="1400"/>
              <a:buChar char="•"/>
              <a:defRPr>
                <a:solidFill>
                  <a:srgbClr val="384249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8" name="Google Shape;118;p15"/>
          <p:cNvSpPr txBox="1">
            <a:spLocks noGrp="1"/>
          </p:cNvSpPr>
          <p:nvPr>
            <p:ph type="dt" idx="10"/>
          </p:nvPr>
        </p:nvSpPr>
        <p:spPr>
          <a:xfrm>
            <a:off x="433418" y="4774405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5"/>
          <p:cNvSpPr txBox="1">
            <a:spLocks noGrp="1"/>
          </p:cNvSpPr>
          <p:nvPr>
            <p:ph type="ftr" idx="11"/>
          </p:nvPr>
        </p:nvSpPr>
        <p:spPr>
          <a:xfrm>
            <a:off x="1262430" y="4780005"/>
            <a:ext cx="15009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5"/>
          <p:cNvSpPr txBox="1"/>
          <p:nvPr/>
        </p:nvSpPr>
        <p:spPr>
          <a:xfrm>
            <a:off x="7347879" y="4774404"/>
            <a:ext cx="15009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7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 sz="7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1" name="Google Shape;121;p15"/>
          <p:cNvSpPr txBox="1"/>
          <p:nvPr/>
        </p:nvSpPr>
        <p:spPr>
          <a:xfrm>
            <a:off x="7425380" y="4774405"/>
            <a:ext cx="11379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Commercial in confidence</a:t>
            </a:r>
            <a:endParaRPr sz="110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ue background, image left">
  <p:cSld name="Blue background, image left">
    <p:bg>
      <p:bgPr>
        <a:solidFill>
          <a:schemeClr val="lt1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6"/>
          <p:cNvSpPr txBox="1">
            <a:spLocks noGrp="1"/>
          </p:cNvSpPr>
          <p:nvPr>
            <p:ph type="title"/>
          </p:nvPr>
        </p:nvSpPr>
        <p:spPr>
          <a:xfrm>
            <a:off x="433418" y="1443775"/>
            <a:ext cx="2901600" cy="5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Verdana"/>
              <a:buNone/>
              <a:defRPr sz="21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16"/>
          <p:cNvSpPr txBox="1">
            <a:spLocks noGrp="1"/>
          </p:cNvSpPr>
          <p:nvPr>
            <p:ph type="body" idx="1"/>
          </p:nvPr>
        </p:nvSpPr>
        <p:spPr>
          <a:xfrm>
            <a:off x="433418" y="2265969"/>
            <a:ext cx="2901600" cy="21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>
              <a:lnSpc>
                <a:spcPct val="135714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lvl="1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84249"/>
              </a:buClr>
              <a:buSzPts val="1800"/>
              <a:buChar char="•"/>
              <a:defRPr>
                <a:solidFill>
                  <a:srgbClr val="384249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lvl="2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84249"/>
              </a:buClr>
              <a:buSzPts val="1500"/>
              <a:buChar char="•"/>
              <a:defRPr>
                <a:solidFill>
                  <a:srgbClr val="384249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84249"/>
              </a:buClr>
              <a:buSzPts val="1400"/>
              <a:buChar char="•"/>
              <a:defRPr>
                <a:solidFill>
                  <a:srgbClr val="384249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84249"/>
              </a:buClr>
              <a:buSzPts val="1400"/>
              <a:buChar char="•"/>
              <a:defRPr>
                <a:solidFill>
                  <a:srgbClr val="384249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26" name="Google Shape;126;p16"/>
          <p:cNvSpPr txBox="1">
            <a:spLocks noGrp="1"/>
          </p:cNvSpPr>
          <p:nvPr>
            <p:ph type="dt" idx="10"/>
          </p:nvPr>
        </p:nvSpPr>
        <p:spPr>
          <a:xfrm>
            <a:off x="433418" y="4774405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6"/>
          <p:cNvSpPr txBox="1">
            <a:spLocks noGrp="1"/>
          </p:cNvSpPr>
          <p:nvPr>
            <p:ph type="ftr" idx="11"/>
          </p:nvPr>
        </p:nvSpPr>
        <p:spPr>
          <a:xfrm>
            <a:off x="1262430" y="4780005"/>
            <a:ext cx="15009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16"/>
          <p:cNvSpPr txBox="1"/>
          <p:nvPr/>
        </p:nvSpPr>
        <p:spPr>
          <a:xfrm>
            <a:off x="7347879" y="4774404"/>
            <a:ext cx="15009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7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 sz="7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9" name="Google Shape;129;p16"/>
          <p:cNvSpPr txBox="1"/>
          <p:nvPr/>
        </p:nvSpPr>
        <p:spPr>
          <a:xfrm>
            <a:off x="7425380" y="4774405"/>
            <a:ext cx="11379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Commercial in confidence</a:t>
            </a:r>
            <a:endParaRPr sz="110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based cover page">
  <p:cSld name="Text based cover page">
    <p:bg>
      <p:bgPr>
        <a:solidFill>
          <a:schemeClr val="lt1"/>
        </a:solid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3"/>
          <p:cNvSpPr txBox="1">
            <a:spLocks noGrp="1"/>
          </p:cNvSpPr>
          <p:nvPr>
            <p:ph type="ctrTitle"/>
          </p:nvPr>
        </p:nvSpPr>
        <p:spPr>
          <a:xfrm>
            <a:off x="433418" y="2748426"/>
            <a:ext cx="3641100" cy="15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Verdana"/>
              <a:buNone/>
              <a:defRPr sz="24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pic>
        <p:nvPicPr>
          <p:cNvPr id="23" name="Google Shape;23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2548" y="1931710"/>
            <a:ext cx="4696251" cy="433337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3"/>
          <p:cNvSpPr txBox="1">
            <a:spLocks noGrp="1"/>
          </p:cNvSpPr>
          <p:nvPr>
            <p:ph type="dt" idx="10"/>
          </p:nvPr>
        </p:nvSpPr>
        <p:spPr>
          <a:xfrm>
            <a:off x="433418" y="4774405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>
            <a:off x="1262430" y="4780005"/>
            <a:ext cx="15009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/>
          <p:nvPr/>
        </p:nvSpPr>
        <p:spPr>
          <a:xfrm>
            <a:off x="7347879" y="4774404"/>
            <a:ext cx="15009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700" b="0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 sz="700" b="0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7" name="Google Shape;27;p3"/>
          <p:cNvSpPr txBox="1"/>
          <p:nvPr/>
        </p:nvSpPr>
        <p:spPr>
          <a:xfrm>
            <a:off x="7425380" y="4774405"/>
            <a:ext cx="11379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0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Commercial in confidence</a:t>
            </a:r>
            <a:endParaRPr sz="110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range background generic">
  <p:cSld name="Orange background generic">
    <p:bg>
      <p:bgPr>
        <a:solidFill>
          <a:schemeClr val="lt1"/>
        </a:soli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29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4"/>
          <p:cNvSpPr txBox="1">
            <a:spLocks noGrp="1"/>
          </p:cNvSpPr>
          <p:nvPr>
            <p:ph type="ctrTitle"/>
          </p:nvPr>
        </p:nvSpPr>
        <p:spPr>
          <a:xfrm>
            <a:off x="433418" y="1757186"/>
            <a:ext cx="3641100" cy="15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Verdana"/>
              <a:buNone/>
              <a:defRPr sz="24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dt" idx="10"/>
          </p:nvPr>
        </p:nvSpPr>
        <p:spPr>
          <a:xfrm>
            <a:off x="433418" y="4774405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ftr" idx="11"/>
          </p:nvPr>
        </p:nvSpPr>
        <p:spPr>
          <a:xfrm>
            <a:off x="1262430" y="4780005"/>
            <a:ext cx="15009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/>
          <p:nvPr/>
        </p:nvSpPr>
        <p:spPr>
          <a:xfrm>
            <a:off x="7347879" y="4774404"/>
            <a:ext cx="15009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700" b="0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 sz="700" b="0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4" name="Google Shape;34;p4"/>
          <p:cNvSpPr txBox="1"/>
          <p:nvPr/>
        </p:nvSpPr>
        <p:spPr>
          <a:xfrm>
            <a:off x="7425380" y="4774405"/>
            <a:ext cx="11379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0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Commercial in confidence</a:t>
            </a:r>
            <a:endParaRPr sz="110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Blue background generic">
  <p:cSld name="1_Blue background generic">
    <p:bg>
      <p:bgPr>
        <a:solidFill>
          <a:schemeClr val="lt1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36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5"/>
          <p:cNvSpPr txBox="1">
            <a:spLocks noGrp="1"/>
          </p:cNvSpPr>
          <p:nvPr>
            <p:ph type="ctrTitle"/>
          </p:nvPr>
        </p:nvSpPr>
        <p:spPr>
          <a:xfrm>
            <a:off x="433418" y="1757186"/>
            <a:ext cx="3641100" cy="15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Verdana"/>
              <a:buNone/>
              <a:defRPr sz="24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dt" idx="10"/>
          </p:nvPr>
        </p:nvSpPr>
        <p:spPr>
          <a:xfrm>
            <a:off x="433418" y="4774405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ftr" idx="11"/>
          </p:nvPr>
        </p:nvSpPr>
        <p:spPr>
          <a:xfrm>
            <a:off x="1262430" y="4780005"/>
            <a:ext cx="15009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/>
          <p:nvPr/>
        </p:nvSpPr>
        <p:spPr>
          <a:xfrm>
            <a:off x="7347879" y="4774404"/>
            <a:ext cx="15009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700" b="0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 sz="700" b="0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1" name="Google Shape;41;p5"/>
          <p:cNvSpPr txBox="1"/>
          <p:nvPr/>
        </p:nvSpPr>
        <p:spPr>
          <a:xfrm>
            <a:off x="7425380" y="4774405"/>
            <a:ext cx="11379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0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Commercial in confidence</a:t>
            </a:r>
            <a:endParaRPr sz="110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reak slide 2">
  <p:cSld name="Break slide 2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7"/>
          <p:cNvSpPr txBox="1">
            <a:spLocks noGrp="1"/>
          </p:cNvSpPr>
          <p:nvPr>
            <p:ph type="subTitle" idx="1"/>
          </p:nvPr>
        </p:nvSpPr>
        <p:spPr>
          <a:xfrm>
            <a:off x="433418" y="4347778"/>
            <a:ext cx="3641100" cy="2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ctrTitle"/>
          </p:nvPr>
        </p:nvSpPr>
        <p:spPr>
          <a:xfrm>
            <a:off x="433418" y="1976488"/>
            <a:ext cx="2659200" cy="15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Verdana"/>
              <a:buNone/>
              <a:defRPr sz="24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dt" idx="10"/>
          </p:nvPr>
        </p:nvSpPr>
        <p:spPr>
          <a:xfrm>
            <a:off x="433418" y="4774405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ftr" idx="11"/>
          </p:nvPr>
        </p:nvSpPr>
        <p:spPr>
          <a:xfrm>
            <a:off x="1262430" y="4780005"/>
            <a:ext cx="15009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7"/>
          <p:cNvSpPr txBox="1"/>
          <p:nvPr/>
        </p:nvSpPr>
        <p:spPr>
          <a:xfrm>
            <a:off x="7425380" y="4774405"/>
            <a:ext cx="11379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0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Commercial in confidence</a:t>
            </a:r>
            <a:endParaRPr sz="1100"/>
          </a:p>
        </p:txBody>
      </p:sp>
      <p:sp>
        <p:nvSpPr>
          <p:cNvPr id="57" name="Google Shape;57;p7"/>
          <p:cNvSpPr txBox="1"/>
          <p:nvPr/>
        </p:nvSpPr>
        <p:spPr>
          <a:xfrm>
            <a:off x="7347879" y="4774404"/>
            <a:ext cx="15009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700" b="0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 sz="700" b="0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Break slide 1">
  <p:cSld name="1_Break slide 1">
    <p:bg>
      <p:bgPr>
        <a:solidFill>
          <a:schemeClr val="lt1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8"/>
          <p:cNvSpPr txBox="1">
            <a:spLocks noGrp="1"/>
          </p:cNvSpPr>
          <p:nvPr>
            <p:ph type="subTitle" idx="1"/>
          </p:nvPr>
        </p:nvSpPr>
        <p:spPr>
          <a:xfrm>
            <a:off x="433418" y="4347778"/>
            <a:ext cx="3641100" cy="2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61" name="Google Shape;61;p8"/>
          <p:cNvSpPr txBox="1">
            <a:spLocks noGrp="1"/>
          </p:cNvSpPr>
          <p:nvPr>
            <p:ph type="ctrTitle"/>
          </p:nvPr>
        </p:nvSpPr>
        <p:spPr>
          <a:xfrm>
            <a:off x="433418" y="1976488"/>
            <a:ext cx="2659200" cy="15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Verdana"/>
              <a:buNone/>
              <a:defRPr sz="24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dt" idx="10"/>
          </p:nvPr>
        </p:nvSpPr>
        <p:spPr>
          <a:xfrm>
            <a:off x="433418" y="4774405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ftr" idx="11"/>
          </p:nvPr>
        </p:nvSpPr>
        <p:spPr>
          <a:xfrm>
            <a:off x="1262430" y="4780005"/>
            <a:ext cx="15009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8"/>
          <p:cNvSpPr txBox="1"/>
          <p:nvPr/>
        </p:nvSpPr>
        <p:spPr>
          <a:xfrm>
            <a:off x="7347879" y="4774404"/>
            <a:ext cx="15009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700" b="0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 sz="700" b="0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5" name="Google Shape;65;p8"/>
          <p:cNvSpPr txBox="1"/>
          <p:nvPr/>
        </p:nvSpPr>
        <p:spPr>
          <a:xfrm>
            <a:off x="7425380" y="4774405"/>
            <a:ext cx="11379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0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Commercial in confidence</a:t>
            </a:r>
            <a:endParaRPr sz="110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Break slide 2">
  <p:cSld name="1_Break slide 2">
    <p:bg>
      <p:bgPr>
        <a:solidFill>
          <a:schemeClr val="lt1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9"/>
          <p:cNvSpPr txBox="1">
            <a:spLocks noGrp="1"/>
          </p:cNvSpPr>
          <p:nvPr>
            <p:ph type="subTitle" idx="1"/>
          </p:nvPr>
        </p:nvSpPr>
        <p:spPr>
          <a:xfrm>
            <a:off x="433418" y="4347778"/>
            <a:ext cx="3641100" cy="2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ctrTitle"/>
          </p:nvPr>
        </p:nvSpPr>
        <p:spPr>
          <a:xfrm>
            <a:off x="433418" y="1976488"/>
            <a:ext cx="2659200" cy="15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Verdana"/>
              <a:buNone/>
              <a:defRPr sz="24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dt" idx="10"/>
          </p:nvPr>
        </p:nvSpPr>
        <p:spPr>
          <a:xfrm>
            <a:off x="433418" y="4774405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9"/>
          <p:cNvSpPr txBox="1">
            <a:spLocks noGrp="1"/>
          </p:cNvSpPr>
          <p:nvPr>
            <p:ph type="ftr" idx="11"/>
          </p:nvPr>
        </p:nvSpPr>
        <p:spPr>
          <a:xfrm>
            <a:off x="1262430" y="4780005"/>
            <a:ext cx="15009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9"/>
          <p:cNvSpPr txBox="1"/>
          <p:nvPr/>
        </p:nvSpPr>
        <p:spPr>
          <a:xfrm>
            <a:off x="7347879" y="4774404"/>
            <a:ext cx="15009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700" b="0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 sz="700" b="0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73" name="Google Shape;73;p9"/>
          <p:cNvSpPr txBox="1"/>
          <p:nvPr/>
        </p:nvSpPr>
        <p:spPr>
          <a:xfrm>
            <a:off x="7425380" y="4774405"/>
            <a:ext cx="11379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0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Commercial in confidence</a:t>
            </a:r>
            <a:endParaRPr sz="110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lain grey background">
  <p:cSld name="Plain grey background">
    <p:bg>
      <p:bgPr>
        <a:solidFill>
          <a:schemeClr val="lt1"/>
        </a:solid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0" descr="Background patter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0"/>
          <p:cNvSpPr txBox="1">
            <a:spLocks noGrp="1"/>
          </p:cNvSpPr>
          <p:nvPr>
            <p:ph type="dt" idx="10"/>
          </p:nvPr>
        </p:nvSpPr>
        <p:spPr>
          <a:xfrm>
            <a:off x="433418" y="4774405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solidFill>
                  <a:srgbClr val="384249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ftr" idx="11"/>
          </p:nvPr>
        </p:nvSpPr>
        <p:spPr>
          <a:xfrm>
            <a:off x="1262430" y="4780005"/>
            <a:ext cx="15009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solidFill>
                  <a:srgbClr val="384249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0"/>
          <p:cNvSpPr txBox="1">
            <a:spLocks noGrp="1"/>
          </p:cNvSpPr>
          <p:nvPr>
            <p:ph type="title"/>
          </p:nvPr>
        </p:nvSpPr>
        <p:spPr>
          <a:xfrm>
            <a:off x="424418" y="1324177"/>
            <a:ext cx="8295300" cy="5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B62"/>
              </a:buClr>
              <a:buSzPts val="2100"/>
              <a:buFont typeface="Verdana"/>
              <a:buNone/>
              <a:defRPr sz="2100">
                <a:solidFill>
                  <a:srgbClr val="002B62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body" idx="1"/>
          </p:nvPr>
        </p:nvSpPr>
        <p:spPr>
          <a:xfrm>
            <a:off x="433418" y="2265969"/>
            <a:ext cx="8295300" cy="23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>
              <a:lnSpc>
                <a:spcPct val="135714"/>
              </a:lnSpc>
              <a:spcBef>
                <a:spcPts val="800"/>
              </a:spcBef>
              <a:spcAft>
                <a:spcPts val="0"/>
              </a:spcAft>
              <a:buClr>
                <a:srgbClr val="384249"/>
              </a:buClr>
              <a:buSzPts val="1100"/>
              <a:buNone/>
              <a:defRPr sz="1100">
                <a:solidFill>
                  <a:srgbClr val="384249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lvl="1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84249"/>
              </a:buClr>
              <a:buSzPts val="1800"/>
              <a:buChar char="•"/>
              <a:defRPr>
                <a:solidFill>
                  <a:srgbClr val="384249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lvl="2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84249"/>
              </a:buClr>
              <a:buSzPts val="1500"/>
              <a:buChar char="•"/>
              <a:defRPr>
                <a:solidFill>
                  <a:srgbClr val="384249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84249"/>
              </a:buClr>
              <a:buSzPts val="1400"/>
              <a:buChar char="•"/>
              <a:defRPr>
                <a:solidFill>
                  <a:srgbClr val="384249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84249"/>
              </a:buClr>
              <a:buSzPts val="1400"/>
              <a:buChar char="•"/>
              <a:defRPr>
                <a:solidFill>
                  <a:srgbClr val="384249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0" name="Google Shape;80;p10"/>
          <p:cNvSpPr txBox="1"/>
          <p:nvPr/>
        </p:nvSpPr>
        <p:spPr>
          <a:xfrm>
            <a:off x="7347879" y="4774404"/>
            <a:ext cx="15009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700" b="0" i="0" u="none" strike="noStrike" cap="none">
                <a:solidFill>
                  <a:srgbClr val="384249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 sz="700" b="0" i="0" u="none" strike="noStrike" cap="none">
              <a:solidFill>
                <a:srgbClr val="384249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1" name="Google Shape;81;p10"/>
          <p:cNvSpPr txBox="1"/>
          <p:nvPr/>
        </p:nvSpPr>
        <p:spPr>
          <a:xfrm>
            <a:off x="7425380" y="4774405"/>
            <a:ext cx="11379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0" i="0" u="none" strike="noStrike" cap="none">
                <a:solidFill>
                  <a:srgbClr val="384249"/>
                </a:solidFill>
                <a:latin typeface="Verdana"/>
                <a:ea typeface="Verdana"/>
                <a:cs typeface="Verdana"/>
                <a:sym typeface="Verdana"/>
              </a:rPr>
              <a:t>Commercial in confidence</a:t>
            </a:r>
            <a:endParaRPr sz="110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range shard top" type="obj">
  <p:cSld name="OBJECT">
    <p:bg>
      <p:bgPr>
        <a:solidFill>
          <a:schemeClr val="lt1"/>
        </a:soli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1"/>
          <p:cNvSpPr txBox="1">
            <a:spLocks noGrp="1"/>
          </p:cNvSpPr>
          <p:nvPr>
            <p:ph type="title"/>
          </p:nvPr>
        </p:nvSpPr>
        <p:spPr>
          <a:xfrm>
            <a:off x="424418" y="1324177"/>
            <a:ext cx="8295300" cy="5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B62"/>
              </a:buClr>
              <a:buSzPts val="2100"/>
              <a:buFont typeface="Verdana"/>
              <a:buNone/>
              <a:defRPr sz="2100">
                <a:solidFill>
                  <a:srgbClr val="002B62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body" idx="1"/>
          </p:nvPr>
        </p:nvSpPr>
        <p:spPr>
          <a:xfrm>
            <a:off x="433418" y="2265969"/>
            <a:ext cx="8295300" cy="23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>
              <a:lnSpc>
                <a:spcPct val="135714"/>
              </a:lnSpc>
              <a:spcBef>
                <a:spcPts val="800"/>
              </a:spcBef>
              <a:spcAft>
                <a:spcPts val="0"/>
              </a:spcAft>
              <a:buClr>
                <a:srgbClr val="384249"/>
              </a:buClr>
              <a:buSzPts val="1100"/>
              <a:buNone/>
              <a:defRPr sz="1100">
                <a:solidFill>
                  <a:srgbClr val="384249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lvl="1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84249"/>
              </a:buClr>
              <a:buSzPts val="1800"/>
              <a:buChar char="•"/>
              <a:defRPr>
                <a:solidFill>
                  <a:srgbClr val="384249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lvl="2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84249"/>
              </a:buClr>
              <a:buSzPts val="1500"/>
              <a:buChar char="•"/>
              <a:defRPr>
                <a:solidFill>
                  <a:srgbClr val="384249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84249"/>
              </a:buClr>
              <a:buSzPts val="1400"/>
              <a:buChar char="•"/>
              <a:defRPr>
                <a:solidFill>
                  <a:srgbClr val="384249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84249"/>
              </a:buClr>
              <a:buSzPts val="1400"/>
              <a:buChar char="•"/>
              <a:defRPr>
                <a:solidFill>
                  <a:srgbClr val="384249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11"/>
          <p:cNvSpPr txBox="1">
            <a:spLocks noGrp="1"/>
          </p:cNvSpPr>
          <p:nvPr>
            <p:ph type="ftr" idx="11"/>
          </p:nvPr>
        </p:nvSpPr>
        <p:spPr>
          <a:xfrm>
            <a:off x="1262430" y="4780005"/>
            <a:ext cx="15009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solidFill>
                  <a:srgbClr val="384249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1"/>
          <p:cNvSpPr txBox="1">
            <a:spLocks noGrp="1"/>
          </p:cNvSpPr>
          <p:nvPr>
            <p:ph type="dt" idx="10"/>
          </p:nvPr>
        </p:nvSpPr>
        <p:spPr>
          <a:xfrm>
            <a:off x="433418" y="4774405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solidFill>
                  <a:srgbClr val="384249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1"/>
          <p:cNvSpPr txBox="1"/>
          <p:nvPr/>
        </p:nvSpPr>
        <p:spPr>
          <a:xfrm>
            <a:off x="7347879" y="4774404"/>
            <a:ext cx="15009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700" b="0" i="0" u="none" strike="noStrike" cap="none">
                <a:solidFill>
                  <a:srgbClr val="384249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 sz="700" b="0" i="0" u="none" strike="noStrike" cap="none">
              <a:solidFill>
                <a:srgbClr val="384249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9" name="Google Shape;89;p11"/>
          <p:cNvSpPr txBox="1"/>
          <p:nvPr/>
        </p:nvSpPr>
        <p:spPr>
          <a:xfrm>
            <a:off x="7425380" y="4774405"/>
            <a:ext cx="11379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0" i="0" u="none" strike="noStrike" cap="none">
                <a:solidFill>
                  <a:srgbClr val="384249"/>
                </a:solidFill>
                <a:latin typeface="Verdana"/>
                <a:ea typeface="Verdana"/>
                <a:cs typeface="Verdana"/>
                <a:sym typeface="Verdana"/>
              </a:rPr>
              <a:t>Commercial in confidence</a:t>
            </a:r>
            <a:endParaRPr sz="110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033F78-6CED-6002-F921-E7CDED9DAD6C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3945700" y="0"/>
            <a:ext cx="1274762" cy="12192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GB" sz="8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COMMERCIAL IN CONFIDENCE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8EE504-BDD9-FB9A-6811-EE5CAE6C4174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3945700" y="5021580"/>
            <a:ext cx="1274762" cy="12192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GB" sz="8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COMMERCIAL IN CONFIDENCE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7"/>
          <p:cNvSpPr txBox="1">
            <a:spLocks noGrp="1"/>
          </p:cNvSpPr>
          <p:nvPr>
            <p:ph type="ctrTitle"/>
          </p:nvPr>
        </p:nvSpPr>
        <p:spPr>
          <a:xfrm>
            <a:off x="433418" y="1694314"/>
            <a:ext cx="3833782" cy="15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</a:pPr>
            <a:r>
              <a:rPr lang="en-GB" sz="2700" dirty="0"/>
              <a:t>Situational Awareness</a:t>
            </a:r>
            <a:br>
              <a:rPr lang="en-GB" sz="2700" dirty="0"/>
            </a:br>
            <a:r>
              <a:rPr lang="en-GB" sz="2700" dirty="0"/>
              <a:t>Power App v1</a:t>
            </a:r>
            <a:endParaRPr sz="2700" dirty="0">
              <a:solidFill>
                <a:schemeClr val="lt1"/>
              </a:solidFill>
            </a:endParaRPr>
          </a:p>
        </p:txBody>
      </p:sp>
      <p:sp>
        <p:nvSpPr>
          <p:cNvPr id="135" name="Google Shape;135;p17"/>
          <p:cNvSpPr txBox="1"/>
          <p:nvPr/>
        </p:nvSpPr>
        <p:spPr>
          <a:xfrm>
            <a:off x="567480" y="4414345"/>
            <a:ext cx="42405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-GB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Terms of Reference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17"/>
          <p:cNvSpPr/>
          <p:nvPr/>
        </p:nvSpPr>
        <p:spPr>
          <a:xfrm>
            <a:off x="567480" y="4171955"/>
            <a:ext cx="504600" cy="39300"/>
          </a:xfrm>
          <a:prstGeom prst="rect">
            <a:avLst/>
          </a:prstGeom>
          <a:solidFill>
            <a:srgbClr val="EC6608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9"/>
          <p:cNvSpPr txBox="1"/>
          <p:nvPr/>
        </p:nvSpPr>
        <p:spPr>
          <a:xfrm>
            <a:off x="6921246" y="4856988"/>
            <a:ext cx="2119200" cy="2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GB" sz="7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Core APD CAB TOR | Feb  2021</a:t>
            </a:r>
            <a:endParaRPr sz="7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7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7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65" name="Google Shape;165;p19"/>
          <p:cNvCxnSpPr/>
          <p:nvPr/>
        </p:nvCxnSpPr>
        <p:spPr>
          <a:xfrm rot="10800000" flipH="1">
            <a:off x="505074" y="1317092"/>
            <a:ext cx="8137800" cy="11100"/>
          </a:xfrm>
          <a:prstGeom prst="straightConnector1">
            <a:avLst/>
          </a:prstGeom>
          <a:noFill/>
          <a:ln w="9525" cap="flat" cmpd="sng">
            <a:solidFill>
              <a:srgbClr val="90909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66" name="Google Shape;166;p19"/>
          <p:cNvSpPr/>
          <p:nvPr/>
        </p:nvSpPr>
        <p:spPr>
          <a:xfrm>
            <a:off x="1648375" y="882100"/>
            <a:ext cx="43344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Overview of the product and why</a:t>
            </a:r>
            <a:endParaRPr sz="12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19"/>
          <p:cNvSpPr txBox="1"/>
          <p:nvPr/>
        </p:nvSpPr>
        <p:spPr>
          <a:xfrm>
            <a:off x="1648373" y="516528"/>
            <a:ext cx="3944400" cy="3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EC6608"/>
                </a:solidFill>
                <a:latin typeface="Calibri"/>
                <a:ea typeface="Calibri"/>
                <a:cs typeface="Calibri"/>
                <a:sym typeface="Calibri"/>
              </a:rPr>
              <a:t>What is it</a:t>
            </a:r>
            <a:endParaRPr sz="1800" b="1" dirty="0">
              <a:solidFill>
                <a:srgbClr val="EC660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19"/>
          <p:cNvSpPr txBox="1"/>
          <p:nvPr/>
        </p:nvSpPr>
        <p:spPr>
          <a:xfrm>
            <a:off x="562239" y="453466"/>
            <a:ext cx="7806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>
                <a:solidFill>
                  <a:srgbClr val="EC6608"/>
                </a:solidFill>
                <a:latin typeface="Calibri"/>
                <a:ea typeface="Calibri"/>
                <a:cs typeface="Calibri"/>
                <a:sym typeface="Calibri"/>
              </a:rPr>
              <a:t>01</a:t>
            </a:r>
            <a:endParaRPr sz="1100">
              <a:solidFill>
                <a:srgbClr val="EC660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19"/>
          <p:cNvSpPr/>
          <p:nvPr/>
        </p:nvSpPr>
        <p:spPr>
          <a:xfrm>
            <a:off x="505075" y="2076075"/>
            <a:ext cx="3944400" cy="26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>
              <a:lnSpc>
                <a:spcPct val="90000"/>
              </a:lnSpc>
            </a:pPr>
            <a:r>
              <a:rPr lang="en-GB" sz="1200" dirty="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Use the location, and time of day/day of week, of a frontline officer to produce highly personised information feeds that:</a:t>
            </a:r>
          </a:p>
          <a:p>
            <a:pPr marL="171450" indent="-171450">
              <a:lnSpc>
                <a:spcPct val="90000"/>
              </a:lnSpc>
              <a:buChar char="•"/>
            </a:pPr>
            <a:r>
              <a:rPr lang="en-GB" sz="1200" dirty="0">
                <a:solidFill>
                  <a:srgbClr val="595959"/>
                </a:solidFill>
                <a:latin typeface="Calibri"/>
                <a:ea typeface="Calibri"/>
                <a:cs typeface="Calibri"/>
              </a:rPr>
              <a:t>Display any tasks that have been assigned to them that are nearby</a:t>
            </a:r>
          </a:p>
          <a:p>
            <a:pPr marL="171450" indent="-171450">
              <a:lnSpc>
                <a:spcPct val="90000"/>
              </a:lnSpc>
              <a:buChar char="•"/>
            </a:pPr>
            <a:r>
              <a:rPr lang="en-GB" sz="1200" dirty="0">
                <a:solidFill>
                  <a:srgbClr val="595959"/>
                </a:solidFill>
                <a:latin typeface="Calibri"/>
                <a:ea typeface="Calibri"/>
                <a:cs typeface="Calibri"/>
              </a:rPr>
              <a:t>Display any events that have occurred in the area that may influence the decision making of the officer</a:t>
            </a:r>
          </a:p>
          <a:p>
            <a:pPr marL="171450" indent="-171450">
              <a:lnSpc>
                <a:spcPct val="90000"/>
              </a:lnSpc>
              <a:buChar char="•"/>
            </a:pPr>
            <a:r>
              <a:rPr lang="en-GB" sz="1200" dirty="0">
                <a:solidFill>
                  <a:srgbClr val="595959"/>
                </a:solidFill>
                <a:latin typeface="Calibri"/>
                <a:ea typeface="Calibri"/>
                <a:cs typeface="Calibri"/>
              </a:rPr>
              <a:t>Display, and allow actioning of, requests for proactive policing in the area, such as:</a:t>
            </a:r>
          </a:p>
          <a:p>
            <a:pPr marL="365760" indent="-171450">
              <a:lnSpc>
                <a:spcPct val="90000"/>
              </a:lnSpc>
              <a:buFont typeface="Courier New"/>
              <a:buChar char="o"/>
            </a:pPr>
            <a:r>
              <a:rPr lang="en-GB" sz="1200" dirty="0">
                <a:solidFill>
                  <a:srgbClr val="595959"/>
                </a:solidFill>
                <a:latin typeface="Calibri"/>
                <a:ea typeface="Calibri"/>
                <a:cs typeface="Calibri"/>
              </a:rPr>
              <a:t>ASB Hot Spots</a:t>
            </a:r>
          </a:p>
          <a:p>
            <a:pPr marL="365760" lvl="2" indent="-171450">
              <a:lnSpc>
                <a:spcPct val="90000"/>
              </a:lnSpc>
              <a:buFont typeface="Courier New"/>
              <a:buChar char="o"/>
            </a:pPr>
            <a:r>
              <a:rPr lang="en-GB" sz="1200" dirty="0">
                <a:solidFill>
                  <a:srgbClr val="595959"/>
                </a:solidFill>
                <a:latin typeface="Calibri"/>
                <a:ea typeface="Calibri"/>
                <a:cs typeface="Calibri"/>
              </a:rPr>
              <a:t>Wanted Offenders</a:t>
            </a:r>
          </a:p>
          <a:p>
            <a:pPr marL="365760" lvl="2" indent="-171450">
              <a:lnSpc>
                <a:spcPct val="90000"/>
              </a:lnSpc>
              <a:buFont typeface="Courier New"/>
              <a:buChar char="o"/>
            </a:pPr>
            <a:r>
              <a:rPr lang="en-GB" sz="1200" dirty="0">
                <a:solidFill>
                  <a:srgbClr val="595959"/>
                </a:solidFill>
                <a:latin typeface="Calibri"/>
                <a:ea typeface="Calibri"/>
                <a:cs typeface="Calibri"/>
              </a:rPr>
              <a:t>Victim Welfare Visits</a:t>
            </a:r>
          </a:p>
          <a:p>
            <a:pPr marL="194310" lvl="2">
              <a:lnSpc>
                <a:spcPct val="90000"/>
              </a:lnSpc>
            </a:pPr>
            <a:endParaRPr lang="en-GB" sz="1200" dirty="0">
              <a:solidFill>
                <a:srgbClr val="595959"/>
              </a:solidFill>
              <a:latin typeface="Calibri"/>
              <a:ea typeface="Calibri"/>
              <a:cs typeface="Calibri"/>
            </a:endParaRPr>
          </a:p>
          <a:p>
            <a:pPr>
              <a:lnSpc>
                <a:spcPct val="90000"/>
              </a:lnSpc>
            </a:pPr>
            <a:endParaRPr lang="en-GB" sz="1200" dirty="0">
              <a:solidFill>
                <a:srgbClr val="595959"/>
              </a:solidFill>
              <a:latin typeface="Calibri"/>
              <a:ea typeface="Calibri"/>
              <a:cs typeface="Calibri"/>
            </a:endParaRPr>
          </a:p>
          <a:p>
            <a:pPr>
              <a:lnSpc>
                <a:spcPct val="90000"/>
              </a:lnSpc>
            </a:pPr>
            <a:endParaRPr lang="en-GB" sz="1200" dirty="0">
              <a:solidFill>
                <a:srgbClr val="595959"/>
              </a:solidFill>
              <a:latin typeface="Calibri"/>
              <a:ea typeface="Calibri"/>
              <a:cs typeface="Calibri"/>
            </a:endParaRPr>
          </a:p>
          <a:p>
            <a:pPr>
              <a:lnSpc>
                <a:spcPct val="90000"/>
              </a:lnSpc>
            </a:pPr>
            <a:endParaRPr lang="en-GB" sz="1200" dirty="0">
              <a:solidFill>
                <a:srgbClr val="595959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170" name="Google Shape;170;p19"/>
          <p:cNvSpPr txBox="1"/>
          <p:nvPr/>
        </p:nvSpPr>
        <p:spPr>
          <a:xfrm>
            <a:off x="486048" y="1475808"/>
            <a:ext cx="3944400" cy="3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EC6608"/>
                </a:solidFill>
                <a:latin typeface="Calibri"/>
                <a:ea typeface="Calibri"/>
                <a:cs typeface="Calibri"/>
                <a:sym typeface="Calibri"/>
              </a:rPr>
              <a:t>Concept</a:t>
            </a:r>
            <a:endParaRPr sz="1800" b="1" dirty="0">
              <a:solidFill>
                <a:srgbClr val="EC6608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1" name="Google Shape;171;p19"/>
          <p:cNvSpPr/>
          <p:nvPr/>
        </p:nvSpPr>
        <p:spPr>
          <a:xfrm>
            <a:off x="4783425" y="2076076"/>
            <a:ext cx="3944400" cy="26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171450" marR="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Government support, and funding, again for hot spots policing</a:t>
            </a:r>
          </a:p>
          <a:p>
            <a:pPr marL="171450" marR="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Hot spots policing seen as tool in serious violence reduction</a:t>
            </a:r>
          </a:p>
          <a:p>
            <a:pPr marL="171450" marR="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Supplements the knowledge of officers with limited time in service, which is a significantly increasing problem</a:t>
            </a:r>
          </a:p>
          <a:p>
            <a:pPr marL="171450" marR="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Is a contracted commitment for WMP and Northumbria</a:t>
            </a:r>
            <a:endParaRPr sz="1200" dirty="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19"/>
          <p:cNvSpPr txBox="1"/>
          <p:nvPr/>
        </p:nvSpPr>
        <p:spPr>
          <a:xfrm>
            <a:off x="4783425" y="1482850"/>
            <a:ext cx="4243200" cy="3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rgbClr val="EC6608"/>
                </a:solidFill>
                <a:latin typeface="Calibri"/>
                <a:ea typeface="Calibri"/>
                <a:cs typeface="Calibri"/>
                <a:sym typeface="Calibri"/>
              </a:rPr>
              <a:t>Why is it necessary</a:t>
            </a:r>
            <a:endParaRPr sz="1800" b="1">
              <a:solidFill>
                <a:srgbClr val="EC660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3" name="Google Shape;173;p19"/>
          <p:cNvCxnSpPr/>
          <p:nvPr/>
        </p:nvCxnSpPr>
        <p:spPr>
          <a:xfrm>
            <a:off x="505074" y="1937792"/>
            <a:ext cx="8137800" cy="12600"/>
          </a:xfrm>
          <a:prstGeom prst="straightConnector1">
            <a:avLst/>
          </a:prstGeom>
          <a:noFill/>
          <a:ln w="9525" cap="flat" cmpd="sng">
            <a:solidFill>
              <a:srgbClr val="909090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9"/>
          <p:cNvSpPr txBox="1"/>
          <p:nvPr/>
        </p:nvSpPr>
        <p:spPr>
          <a:xfrm>
            <a:off x="6921246" y="4856988"/>
            <a:ext cx="2119200" cy="2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GB" sz="7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Core APD CAB TOR | Feb  2021</a:t>
            </a:r>
            <a:endParaRPr sz="7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7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7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65" name="Google Shape;165;p19"/>
          <p:cNvCxnSpPr/>
          <p:nvPr/>
        </p:nvCxnSpPr>
        <p:spPr>
          <a:xfrm rot="10800000" flipH="1">
            <a:off x="505074" y="1317092"/>
            <a:ext cx="8137800" cy="11100"/>
          </a:xfrm>
          <a:prstGeom prst="straightConnector1">
            <a:avLst/>
          </a:prstGeom>
          <a:noFill/>
          <a:ln w="9525" cap="flat" cmpd="sng">
            <a:solidFill>
              <a:srgbClr val="90909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66" name="Google Shape;166;p19"/>
          <p:cNvSpPr/>
          <p:nvPr/>
        </p:nvSpPr>
        <p:spPr>
          <a:xfrm>
            <a:off x="1648375" y="882100"/>
            <a:ext cx="43344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What do we want to do</a:t>
            </a:r>
            <a:endParaRPr sz="12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19"/>
          <p:cNvSpPr txBox="1"/>
          <p:nvPr/>
        </p:nvSpPr>
        <p:spPr>
          <a:xfrm>
            <a:off x="1648373" y="516528"/>
            <a:ext cx="3944400" cy="3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rgbClr val="EC6608"/>
                </a:solidFill>
                <a:latin typeface="Calibri"/>
                <a:ea typeface="Calibri"/>
                <a:cs typeface="Calibri"/>
                <a:sym typeface="Calibri"/>
              </a:rPr>
              <a:t>Scope of v1</a:t>
            </a:r>
            <a:endParaRPr sz="1800" b="1">
              <a:solidFill>
                <a:srgbClr val="EC660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19"/>
          <p:cNvSpPr txBox="1"/>
          <p:nvPr/>
        </p:nvSpPr>
        <p:spPr>
          <a:xfrm>
            <a:off x="562239" y="453466"/>
            <a:ext cx="7806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>
                <a:solidFill>
                  <a:srgbClr val="EC6608"/>
                </a:solidFill>
                <a:latin typeface="Calibri"/>
                <a:ea typeface="Calibri"/>
                <a:cs typeface="Calibri"/>
                <a:sym typeface="Calibri"/>
              </a:rPr>
              <a:t>02</a:t>
            </a:r>
            <a:endParaRPr sz="1100">
              <a:solidFill>
                <a:srgbClr val="EC660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19"/>
          <p:cNvSpPr/>
          <p:nvPr/>
        </p:nvSpPr>
        <p:spPr>
          <a:xfrm>
            <a:off x="505075" y="2076075"/>
            <a:ext cx="3944400" cy="26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171450" marR="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har char="•"/>
            </a:pPr>
            <a:r>
              <a:rPr lang="en-GB" sz="1200" dirty="0">
                <a:solidFill>
                  <a:srgbClr val="595959"/>
                </a:solidFill>
                <a:latin typeface="Calibri"/>
                <a:ea typeface="Calibri"/>
                <a:cs typeface="Calibri"/>
              </a:rPr>
              <a:t>Produce an "</a:t>
            </a:r>
            <a:r>
              <a:rPr lang="en-GB" sz="1200" i="1" dirty="0">
                <a:solidFill>
                  <a:srgbClr val="595959"/>
                </a:solidFill>
                <a:latin typeface="Calibri"/>
                <a:ea typeface="Calibri"/>
                <a:cs typeface="Calibri"/>
              </a:rPr>
              <a:t>I'm at this location, what are my tasks?</a:t>
            </a:r>
            <a:r>
              <a:rPr lang="en-GB" sz="1200" dirty="0">
                <a:solidFill>
                  <a:srgbClr val="595959"/>
                </a:solidFill>
                <a:latin typeface="Calibri"/>
                <a:ea typeface="Calibri"/>
                <a:cs typeface="Calibri"/>
              </a:rPr>
              <a:t>" service that will be used by the </a:t>
            </a:r>
            <a:r>
              <a:rPr lang="en-GB" sz="1200" dirty="0" err="1">
                <a:solidFill>
                  <a:srgbClr val="595959"/>
                </a:solidFill>
                <a:latin typeface="Calibri"/>
                <a:ea typeface="Calibri"/>
                <a:cs typeface="Calibri"/>
              </a:rPr>
              <a:t>PowerApp</a:t>
            </a:r>
            <a:endParaRPr lang="en-GB" sz="1200" dirty="0">
              <a:solidFill>
                <a:srgbClr val="595959"/>
              </a:solidFill>
              <a:latin typeface="Calibri"/>
              <a:ea typeface="Calibri"/>
              <a:cs typeface="Calibri"/>
            </a:endParaRPr>
          </a:p>
          <a:p>
            <a:pPr marL="171450" indent="-171450">
              <a:lnSpc>
                <a:spcPct val="90000"/>
              </a:lnSpc>
              <a:buChar char="•"/>
            </a:pPr>
            <a:r>
              <a:rPr lang="en-GB" sz="1200" dirty="0">
                <a:solidFill>
                  <a:srgbClr val="595959"/>
                </a:solidFill>
                <a:latin typeface="Calibri"/>
                <a:cs typeface="Calibri"/>
              </a:rPr>
              <a:t>Produce an "</a:t>
            </a:r>
            <a:r>
              <a:rPr lang="en-GB" sz="1200" i="1" dirty="0">
                <a:solidFill>
                  <a:srgbClr val="595959"/>
                </a:solidFill>
                <a:latin typeface="Calibri"/>
                <a:cs typeface="Calibri"/>
              </a:rPr>
              <a:t>I'm at this location, what has happened nearby recently?</a:t>
            </a:r>
            <a:r>
              <a:rPr lang="en-GB" sz="1200" dirty="0">
                <a:solidFill>
                  <a:srgbClr val="595959"/>
                </a:solidFill>
                <a:latin typeface="Calibri"/>
                <a:cs typeface="Calibri"/>
              </a:rPr>
              <a:t>" service that will be used by the </a:t>
            </a:r>
            <a:r>
              <a:rPr lang="en-GB" sz="1200" dirty="0" err="1">
                <a:solidFill>
                  <a:srgbClr val="595959"/>
                </a:solidFill>
                <a:latin typeface="Calibri"/>
                <a:cs typeface="Calibri"/>
              </a:rPr>
              <a:t>PowerApp</a:t>
            </a:r>
            <a:endParaRPr lang="en-GB" dirty="0"/>
          </a:p>
          <a:p>
            <a:pPr marL="171450" indent="-171450">
              <a:lnSpc>
                <a:spcPct val="90000"/>
              </a:lnSpc>
              <a:buChar char="•"/>
            </a:pPr>
            <a:r>
              <a:rPr lang="en-GB" sz="1200" dirty="0">
                <a:solidFill>
                  <a:srgbClr val="595959"/>
                </a:solidFill>
                <a:latin typeface="Calibri"/>
                <a:ea typeface="Calibri"/>
                <a:cs typeface="Calibri"/>
              </a:rPr>
              <a:t>Produce a mobile focused (phone and tablet) </a:t>
            </a:r>
            <a:r>
              <a:rPr lang="en-GB" sz="1200" dirty="0" err="1">
                <a:solidFill>
                  <a:srgbClr val="595959"/>
                </a:solidFill>
                <a:latin typeface="Calibri"/>
                <a:ea typeface="Calibri"/>
                <a:cs typeface="Calibri"/>
              </a:rPr>
              <a:t>PowerApp</a:t>
            </a:r>
            <a:r>
              <a:rPr lang="en-GB" sz="1200" dirty="0">
                <a:solidFill>
                  <a:srgbClr val="595959"/>
                </a:solidFill>
                <a:latin typeface="Calibri"/>
                <a:ea typeface="Calibri"/>
                <a:cs typeface="Calibri"/>
              </a:rPr>
              <a:t> that will leverage these Services via a connector</a:t>
            </a:r>
          </a:p>
          <a:p>
            <a:pPr marL="171450" indent="-171450">
              <a:lnSpc>
                <a:spcPct val="90000"/>
              </a:lnSpc>
              <a:buChar char="•"/>
            </a:pPr>
            <a:r>
              <a:rPr lang="en-GB" sz="1200" dirty="0">
                <a:solidFill>
                  <a:srgbClr val="595959"/>
                </a:solidFill>
                <a:latin typeface="Calibri"/>
                <a:ea typeface="Calibri"/>
                <a:cs typeface="Calibri"/>
              </a:rPr>
              <a:t>Product an office focused </a:t>
            </a:r>
            <a:r>
              <a:rPr lang="en-GB" sz="1200" dirty="0" err="1">
                <a:solidFill>
                  <a:srgbClr val="595959"/>
                </a:solidFill>
                <a:latin typeface="Calibri"/>
                <a:ea typeface="Calibri"/>
                <a:cs typeface="Calibri"/>
              </a:rPr>
              <a:t>PowerApp</a:t>
            </a:r>
            <a:r>
              <a:rPr lang="en-GB" sz="1200" dirty="0">
                <a:solidFill>
                  <a:srgbClr val="595959"/>
                </a:solidFill>
                <a:latin typeface="Calibri"/>
                <a:ea typeface="Calibri"/>
                <a:cs typeface="Calibri"/>
              </a:rPr>
              <a:t> to allow the creation and maintenance of proactive policing demands e.g. ASB Hotpost</a:t>
            </a:r>
          </a:p>
          <a:p>
            <a:pPr marL="171450" indent="-171450">
              <a:lnSpc>
                <a:spcPct val="90000"/>
              </a:lnSpc>
              <a:buChar char="•"/>
            </a:pPr>
            <a:r>
              <a:rPr lang="en-GB" sz="1200" dirty="0">
                <a:solidFill>
                  <a:srgbClr val="595959"/>
                </a:solidFill>
                <a:latin typeface="Calibri"/>
                <a:ea typeface="Calibri"/>
                <a:cs typeface="Calibri"/>
              </a:rPr>
              <a:t>Allow display and actioning of Proactive Policing Demands from the </a:t>
            </a:r>
            <a:r>
              <a:rPr lang="en-GB" sz="1200" dirty="0" err="1">
                <a:solidFill>
                  <a:srgbClr val="595959"/>
                </a:solidFill>
                <a:latin typeface="Calibri"/>
                <a:ea typeface="Calibri"/>
                <a:cs typeface="Calibri"/>
              </a:rPr>
              <a:t>PowerApp</a:t>
            </a:r>
            <a:endParaRPr lang="en-GB" sz="1200" dirty="0">
              <a:solidFill>
                <a:srgbClr val="595959"/>
              </a:solidFill>
              <a:latin typeface="Calibri"/>
              <a:ea typeface="Calibri"/>
              <a:cs typeface="Calibri"/>
            </a:endParaRPr>
          </a:p>
          <a:p>
            <a:pPr marL="171450" indent="-171450">
              <a:lnSpc>
                <a:spcPct val="90000"/>
              </a:lnSpc>
              <a:buChar char="•"/>
            </a:pPr>
            <a:r>
              <a:rPr lang="en-GB" sz="1200" dirty="0">
                <a:solidFill>
                  <a:srgbClr val="595959"/>
                </a:solidFill>
                <a:latin typeface="Calibri"/>
                <a:ea typeface="Calibri"/>
                <a:cs typeface="Calibri"/>
              </a:rPr>
              <a:t>Have Power BI report on and analyse proactive policing demands</a:t>
            </a:r>
          </a:p>
          <a:p>
            <a:pPr>
              <a:lnSpc>
                <a:spcPct val="90000"/>
              </a:lnSpc>
            </a:pPr>
            <a:endParaRPr lang="en-GB" sz="1200" dirty="0">
              <a:solidFill>
                <a:srgbClr val="595959"/>
              </a:solidFill>
              <a:latin typeface="Calibri"/>
              <a:ea typeface="Calibri"/>
              <a:cs typeface="Calibri"/>
            </a:endParaRPr>
          </a:p>
          <a:p>
            <a:pPr>
              <a:lnSpc>
                <a:spcPct val="90000"/>
              </a:lnSpc>
            </a:pPr>
            <a:endParaRPr lang="en-GB" sz="1200" dirty="0">
              <a:solidFill>
                <a:srgbClr val="595959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170" name="Google Shape;170;p19"/>
          <p:cNvSpPr txBox="1"/>
          <p:nvPr/>
        </p:nvSpPr>
        <p:spPr>
          <a:xfrm>
            <a:off x="486048" y="1475808"/>
            <a:ext cx="3944400" cy="3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EC6608"/>
                </a:solidFill>
                <a:latin typeface="Calibri"/>
                <a:ea typeface="Calibri"/>
                <a:cs typeface="Calibri"/>
                <a:sym typeface="Calibri"/>
              </a:rPr>
              <a:t>Functional Scope</a:t>
            </a:r>
            <a:endParaRPr sz="1800" b="1" dirty="0">
              <a:solidFill>
                <a:srgbClr val="EC6608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1" name="Google Shape;171;p19"/>
          <p:cNvSpPr/>
          <p:nvPr/>
        </p:nvSpPr>
        <p:spPr>
          <a:xfrm>
            <a:off x="4783425" y="2076076"/>
            <a:ext cx="3944400" cy="26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171450" indent="-171450">
              <a:lnSpc>
                <a:spcPct val="90000"/>
              </a:lnSpc>
              <a:buChar char="•"/>
            </a:pPr>
            <a:r>
              <a:rPr lang="en-GB" sz="1200" dirty="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Build demonstrator, with reusable elements (services, connector and UI) when later creating production</a:t>
            </a:r>
          </a:p>
          <a:p>
            <a:pPr marL="171450" indent="-171450">
              <a:lnSpc>
                <a:spcPct val="90000"/>
              </a:lnSpc>
              <a:buChar char="•"/>
            </a:pPr>
            <a:r>
              <a:rPr lang="en-GB" sz="1200" dirty="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Knowledge transfer around the architecture around Connectors</a:t>
            </a:r>
            <a:endParaRPr lang="en-US" dirty="0"/>
          </a:p>
          <a:p>
            <a:pPr marL="171450" indent="-171450">
              <a:buChar char="•"/>
            </a:pPr>
            <a:r>
              <a:rPr lang="en-GB" sz="1200" dirty="0">
                <a:solidFill>
                  <a:srgbClr val="595959"/>
                </a:solidFill>
                <a:latin typeface="Calibri"/>
                <a:ea typeface="Calibri"/>
                <a:cs typeface="Calibri"/>
              </a:rPr>
              <a:t>Knowledge transfer around building PowerApps</a:t>
            </a:r>
          </a:p>
          <a:p>
            <a:pPr marL="171450" indent="-171450">
              <a:buChar char="•"/>
            </a:pPr>
            <a:r>
              <a:rPr lang="en-GB" sz="1200" dirty="0">
                <a:solidFill>
                  <a:srgbClr val="595959"/>
                </a:solidFill>
                <a:latin typeface="Calibri"/>
                <a:ea typeface="Calibri"/>
                <a:cs typeface="Calibri"/>
              </a:rPr>
              <a:t>Use of the National POLE Standards</a:t>
            </a:r>
          </a:p>
          <a:p>
            <a:pPr marL="171450" indent="-171450">
              <a:buFont typeface="Arial"/>
              <a:buChar char="•"/>
            </a:pPr>
            <a:r>
              <a:rPr lang="en-GB" sz="1200" dirty="0">
                <a:solidFill>
                  <a:srgbClr val="595959"/>
                </a:solidFill>
                <a:latin typeface="Calibri"/>
                <a:ea typeface="Calibri"/>
                <a:cs typeface="Calibri"/>
              </a:rPr>
              <a:t>Connector to be architected to be agnostic of any specific RMS.  Future RMS support will be needed for Niche</a:t>
            </a:r>
          </a:p>
          <a:p>
            <a:pPr marL="171450" indent="-171450">
              <a:buChar char="•"/>
            </a:pPr>
            <a:r>
              <a:rPr lang="en-GB" sz="1200" dirty="0">
                <a:solidFill>
                  <a:srgbClr val="595959"/>
                </a:solidFill>
                <a:latin typeface="Calibri"/>
                <a:ea typeface="Calibri"/>
                <a:cs typeface="Calibri"/>
              </a:rPr>
              <a:t>No requirement for any Connect development to deliver</a:t>
            </a:r>
          </a:p>
          <a:p>
            <a:pPr marL="171450" indent="-171450">
              <a:buChar char="•"/>
            </a:pPr>
            <a:r>
              <a:rPr lang="en-GB" sz="1200" dirty="0">
                <a:solidFill>
                  <a:srgbClr val="595959"/>
                </a:solidFill>
                <a:latin typeface="Calibri"/>
                <a:ea typeface="Calibri"/>
                <a:cs typeface="Calibri"/>
              </a:rPr>
              <a:t>Connect access should be by POLE and </a:t>
            </a:r>
            <a:r>
              <a:rPr lang="en-GB" sz="1200" dirty="0" err="1">
                <a:solidFill>
                  <a:srgbClr val="595959"/>
                </a:solidFill>
                <a:latin typeface="Calibri"/>
                <a:ea typeface="Calibri"/>
                <a:cs typeface="Calibri"/>
              </a:rPr>
              <a:t>POLE</a:t>
            </a:r>
            <a:r>
              <a:rPr lang="en-GB" sz="1200" i="1" dirty="0" err="1">
                <a:solidFill>
                  <a:srgbClr val="595959"/>
                </a:solidFill>
                <a:latin typeface="Calibri"/>
                <a:ea typeface="Calibri"/>
                <a:cs typeface="Calibri"/>
              </a:rPr>
              <a:t>flow</a:t>
            </a:r>
            <a:r>
              <a:rPr lang="en-GB" sz="1200" dirty="0">
                <a:solidFill>
                  <a:srgbClr val="595959"/>
                </a:solidFill>
                <a:latin typeface="Calibri"/>
                <a:ea typeface="Calibri"/>
                <a:cs typeface="Calibri"/>
              </a:rPr>
              <a:t> APIs</a:t>
            </a:r>
          </a:p>
          <a:p>
            <a:pPr marL="171450" indent="-171450">
              <a:buChar char="•"/>
            </a:pPr>
            <a:r>
              <a:rPr lang="en-GB" sz="1200" dirty="0">
                <a:solidFill>
                  <a:srgbClr val="595959"/>
                </a:solidFill>
                <a:latin typeface="Calibri"/>
                <a:ea typeface="Calibri"/>
                <a:cs typeface="Calibri"/>
              </a:rPr>
              <a:t>Data relating to Proactive Policing Demands to be held in external datastore e.g. MS-SQL Server, Lists, SharePoint, Dataverse. etc.</a:t>
            </a:r>
          </a:p>
          <a:p>
            <a:pPr marL="171450" indent="-171450">
              <a:buChar char="•"/>
            </a:pPr>
            <a:r>
              <a:rPr lang="en-GB" sz="1200" dirty="0">
                <a:solidFill>
                  <a:srgbClr val="595959"/>
                </a:solidFill>
                <a:latin typeface="Calibri"/>
                <a:ea typeface="Calibri"/>
                <a:cs typeface="Calibri"/>
              </a:rPr>
              <a:t>Ensure accessibility standards followed</a:t>
            </a:r>
          </a:p>
          <a:p>
            <a:pPr>
              <a:lnSpc>
                <a:spcPct val="90000"/>
              </a:lnSpc>
            </a:pPr>
            <a:endParaRPr lang="en-GB" sz="1200" dirty="0">
              <a:solidFill>
                <a:srgbClr val="595959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172" name="Google Shape;172;p19"/>
          <p:cNvSpPr txBox="1"/>
          <p:nvPr/>
        </p:nvSpPr>
        <p:spPr>
          <a:xfrm>
            <a:off x="4783425" y="1482850"/>
            <a:ext cx="4243200" cy="3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-GB" sz="1800" b="1" dirty="0">
                <a:solidFill>
                  <a:srgbClr val="EC6608"/>
                </a:solidFill>
                <a:latin typeface="Calibri"/>
                <a:cs typeface="Calibri"/>
                <a:sym typeface="Calibri"/>
              </a:rPr>
              <a:t>Non-functional Scope / Assumptions</a:t>
            </a:r>
            <a:endParaRPr lang="en-US" dirty="0"/>
          </a:p>
        </p:txBody>
      </p:sp>
      <p:cxnSp>
        <p:nvCxnSpPr>
          <p:cNvPr id="173" name="Google Shape;173;p19"/>
          <p:cNvCxnSpPr/>
          <p:nvPr/>
        </p:nvCxnSpPr>
        <p:spPr>
          <a:xfrm>
            <a:off x="505074" y="1937792"/>
            <a:ext cx="8137800" cy="12600"/>
          </a:xfrm>
          <a:prstGeom prst="straightConnector1">
            <a:avLst/>
          </a:prstGeom>
          <a:noFill/>
          <a:ln w="9525" cap="flat" cmpd="sng">
            <a:solidFill>
              <a:srgbClr val="909090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42177506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9"/>
          <p:cNvSpPr txBox="1"/>
          <p:nvPr/>
        </p:nvSpPr>
        <p:spPr>
          <a:xfrm>
            <a:off x="6921246" y="4856988"/>
            <a:ext cx="2119200" cy="2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GB" sz="7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Core APD CAB TOR | Feb  2021</a:t>
            </a:r>
            <a:endParaRPr sz="7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7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7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65" name="Google Shape;165;p19"/>
          <p:cNvCxnSpPr/>
          <p:nvPr/>
        </p:nvCxnSpPr>
        <p:spPr>
          <a:xfrm rot="10800000" flipH="1">
            <a:off x="505074" y="1317092"/>
            <a:ext cx="8137800" cy="11100"/>
          </a:xfrm>
          <a:prstGeom prst="straightConnector1">
            <a:avLst/>
          </a:prstGeom>
          <a:noFill/>
          <a:ln w="9525" cap="flat" cmpd="sng">
            <a:solidFill>
              <a:srgbClr val="90909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66" name="Google Shape;166;p19"/>
          <p:cNvSpPr/>
          <p:nvPr/>
        </p:nvSpPr>
        <p:spPr>
          <a:xfrm>
            <a:off x="1648375" y="898464"/>
            <a:ext cx="4334400" cy="327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Who will do it</a:t>
            </a:r>
            <a:endParaRPr sz="12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19"/>
          <p:cNvSpPr txBox="1"/>
          <p:nvPr/>
        </p:nvSpPr>
        <p:spPr>
          <a:xfrm>
            <a:off x="1648373" y="519516"/>
            <a:ext cx="3944400" cy="3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rgbClr val="EC6608"/>
                </a:solidFill>
                <a:latin typeface="Calibri"/>
                <a:ea typeface="Calibri"/>
                <a:cs typeface="Calibri"/>
                <a:sym typeface="Calibri"/>
              </a:rPr>
              <a:t>Resources</a:t>
            </a:r>
            <a:endParaRPr sz="1800" b="1">
              <a:solidFill>
                <a:srgbClr val="EC660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19"/>
          <p:cNvSpPr txBox="1"/>
          <p:nvPr/>
        </p:nvSpPr>
        <p:spPr>
          <a:xfrm>
            <a:off x="562239" y="453466"/>
            <a:ext cx="7806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>
                <a:solidFill>
                  <a:srgbClr val="EC6608"/>
                </a:solidFill>
                <a:latin typeface="Calibri"/>
                <a:ea typeface="Calibri"/>
                <a:cs typeface="Calibri"/>
                <a:sym typeface="Calibri"/>
              </a:rPr>
              <a:t>03</a:t>
            </a:r>
            <a:endParaRPr sz="1100">
              <a:solidFill>
                <a:srgbClr val="EC660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19"/>
          <p:cNvSpPr/>
          <p:nvPr/>
        </p:nvSpPr>
        <p:spPr>
          <a:xfrm>
            <a:off x="505075" y="2076075"/>
            <a:ext cx="3944400" cy="26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171450" marR="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Bruce Clark product owner</a:t>
            </a:r>
          </a:p>
          <a:p>
            <a:pPr marL="171450" marR="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Adam Middleton &amp; Mark Greaves for architecture</a:t>
            </a:r>
          </a:p>
          <a:p>
            <a: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endParaRPr lang="en-GB" sz="1200" dirty="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GB" sz="1200" dirty="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19"/>
          <p:cNvSpPr txBox="1"/>
          <p:nvPr/>
        </p:nvSpPr>
        <p:spPr>
          <a:xfrm>
            <a:off x="486048" y="1475808"/>
            <a:ext cx="3944400" cy="3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rgbClr val="EC6608"/>
                </a:solidFill>
                <a:latin typeface="Calibri"/>
                <a:ea typeface="Calibri"/>
                <a:cs typeface="Calibri"/>
                <a:sym typeface="Calibri"/>
              </a:rPr>
              <a:t>In House</a:t>
            </a:r>
            <a:endParaRPr sz="1800" b="1">
              <a:solidFill>
                <a:srgbClr val="EC6608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1" name="Google Shape;171;p19"/>
          <p:cNvSpPr/>
          <p:nvPr/>
        </p:nvSpPr>
        <p:spPr>
          <a:xfrm>
            <a:off x="4783425" y="2076076"/>
            <a:ext cx="3944400" cy="26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Get </a:t>
            </a:r>
            <a:r>
              <a:rPr lang="en-GB" sz="1200" dirty="0" err="1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Technossus</a:t>
            </a:r>
            <a:r>
              <a:rPr lang="en-GB" sz="1200" dirty="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 to quote including time for:</a:t>
            </a:r>
          </a:p>
          <a:p>
            <a:pPr marL="171450" marR="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Knowledge transfer especially on architecture</a:t>
            </a:r>
          </a:p>
          <a:p>
            <a:pPr marL="171450" marR="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Solution architecture documentation</a:t>
            </a:r>
          </a:p>
          <a:p>
            <a:pPr marL="171450" marR="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Creating extensible reusable UI components</a:t>
            </a:r>
          </a:p>
          <a:p>
            <a:pPr marL="171450" marR="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What is ‘good practice’ in areas such as accessibility, security, audit, etc within power platform</a:t>
            </a:r>
          </a:p>
          <a:p>
            <a:pPr marL="171450" marR="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What is ‘good practice’ in terms of separation of interfaces, services and connectors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GB" sz="1200" dirty="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Link this to the project to the Mobile ID (OIFR) one where they are building a common gateway.</a:t>
            </a:r>
          </a:p>
        </p:txBody>
      </p:sp>
      <p:sp>
        <p:nvSpPr>
          <p:cNvPr id="172" name="Google Shape;172;p19"/>
          <p:cNvSpPr txBox="1"/>
          <p:nvPr/>
        </p:nvSpPr>
        <p:spPr>
          <a:xfrm>
            <a:off x="4783425" y="1482850"/>
            <a:ext cx="4243200" cy="3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rgbClr val="EC6608"/>
                </a:solidFill>
                <a:latin typeface="Calibri"/>
                <a:ea typeface="Calibri"/>
                <a:cs typeface="Calibri"/>
                <a:sym typeface="Calibri"/>
              </a:rPr>
              <a:t>External</a:t>
            </a:r>
            <a:endParaRPr sz="1800" b="1">
              <a:solidFill>
                <a:srgbClr val="EC660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3" name="Google Shape;173;p19"/>
          <p:cNvCxnSpPr/>
          <p:nvPr/>
        </p:nvCxnSpPr>
        <p:spPr>
          <a:xfrm>
            <a:off x="505074" y="1937792"/>
            <a:ext cx="8137800" cy="12600"/>
          </a:xfrm>
          <a:prstGeom prst="straightConnector1">
            <a:avLst/>
          </a:prstGeom>
          <a:noFill/>
          <a:ln w="9525" cap="flat" cmpd="sng">
            <a:solidFill>
              <a:srgbClr val="909090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4274395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9"/>
          <p:cNvSpPr txBox="1"/>
          <p:nvPr/>
        </p:nvSpPr>
        <p:spPr>
          <a:xfrm>
            <a:off x="6921246" y="4856988"/>
            <a:ext cx="2119200" cy="2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GB" sz="7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Core APD CAB TOR | Feb  2021</a:t>
            </a:r>
            <a:endParaRPr sz="7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7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7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65" name="Google Shape;165;p19"/>
          <p:cNvCxnSpPr/>
          <p:nvPr/>
        </p:nvCxnSpPr>
        <p:spPr>
          <a:xfrm rot="10800000" flipH="1">
            <a:off x="505074" y="1317092"/>
            <a:ext cx="8137800" cy="11100"/>
          </a:xfrm>
          <a:prstGeom prst="straightConnector1">
            <a:avLst/>
          </a:prstGeom>
          <a:noFill/>
          <a:ln w="9525" cap="flat" cmpd="sng">
            <a:solidFill>
              <a:srgbClr val="90909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66" name="Google Shape;166;p19"/>
          <p:cNvSpPr/>
          <p:nvPr/>
        </p:nvSpPr>
        <p:spPr>
          <a:xfrm>
            <a:off x="1648375" y="882100"/>
            <a:ext cx="43344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Ensuring success</a:t>
            </a:r>
            <a:endParaRPr sz="12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19"/>
          <p:cNvSpPr txBox="1"/>
          <p:nvPr/>
        </p:nvSpPr>
        <p:spPr>
          <a:xfrm>
            <a:off x="1648373" y="516528"/>
            <a:ext cx="3944400" cy="3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rgbClr val="EC6608"/>
                </a:solidFill>
                <a:latin typeface="Calibri"/>
                <a:ea typeface="Calibri"/>
                <a:cs typeface="Calibri"/>
                <a:sym typeface="Calibri"/>
              </a:rPr>
              <a:t>Managing</a:t>
            </a:r>
            <a:endParaRPr sz="1800" b="1">
              <a:solidFill>
                <a:srgbClr val="EC660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19"/>
          <p:cNvSpPr txBox="1"/>
          <p:nvPr/>
        </p:nvSpPr>
        <p:spPr>
          <a:xfrm>
            <a:off x="562239" y="453466"/>
            <a:ext cx="7806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>
                <a:solidFill>
                  <a:srgbClr val="EC6608"/>
                </a:solidFill>
                <a:latin typeface="Calibri"/>
                <a:ea typeface="Calibri"/>
                <a:cs typeface="Calibri"/>
                <a:sym typeface="Calibri"/>
              </a:rPr>
              <a:t>04</a:t>
            </a:r>
            <a:endParaRPr sz="1100">
              <a:solidFill>
                <a:srgbClr val="EC660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19"/>
          <p:cNvSpPr/>
          <p:nvPr/>
        </p:nvSpPr>
        <p:spPr>
          <a:xfrm>
            <a:off x="505075" y="2076075"/>
            <a:ext cx="3944400" cy="26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People:</a:t>
            </a:r>
          </a:p>
          <a:p>
            <a:pPr marL="171450" marR="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POLE data team</a:t>
            </a:r>
          </a:p>
          <a:p>
            <a:pPr marL="171450" marR="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Connect DevOps team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GB" sz="1200" dirty="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>
              <a:lnSpc>
                <a:spcPct val="90000"/>
              </a:lnSpc>
            </a:pPr>
            <a:r>
              <a:rPr lang="en-GB" sz="1200" dirty="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Technology:</a:t>
            </a:r>
          </a:p>
          <a:p>
            <a:pPr marL="171450" indent="-1714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An Azure environment</a:t>
            </a:r>
          </a:p>
          <a:p>
            <a:pPr marL="171450" marR="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A Connect cloud environment</a:t>
            </a:r>
            <a:endParaRPr sz="1200" dirty="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19"/>
          <p:cNvSpPr txBox="1"/>
          <p:nvPr/>
        </p:nvSpPr>
        <p:spPr>
          <a:xfrm>
            <a:off x="486048" y="1475808"/>
            <a:ext cx="3944400" cy="3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rgbClr val="EC6608"/>
                </a:solidFill>
                <a:latin typeface="Calibri"/>
                <a:ea typeface="Calibri"/>
                <a:cs typeface="Calibri"/>
                <a:sym typeface="Calibri"/>
              </a:rPr>
              <a:t>Dependencies</a:t>
            </a:r>
            <a:endParaRPr sz="1800" b="1">
              <a:solidFill>
                <a:srgbClr val="EC6608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1" name="Google Shape;171;p19"/>
          <p:cNvSpPr/>
          <p:nvPr/>
        </p:nvSpPr>
        <p:spPr>
          <a:xfrm>
            <a:off x="4783425" y="2076076"/>
            <a:ext cx="3944400" cy="26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171450" marR="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Take part in design reviews</a:t>
            </a:r>
          </a:p>
          <a:p>
            <a:pPr marL="171450" marR="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Have Microsoft SME provide input</a:t>
            </a:r>
          </a:p>
          <a:p>
            <a:pPr marL="171450" marR="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Take part in some development rituals</a:t>
            </a:r>
          </a:p>
          <a:p>
            <a:pPr marL="171450" marR="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Engagement with users - </a:t>
            </a:r>
            <a:r>
              <a:rPr lang="en-GB" sz="1200" dirty="0" err="1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esp</a:t>
            </a:r>
            <a:r>
              <a:rPr lang="en-GB" sz="1200" dirty="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 WMP &amp; Northumbria &amp; Met</a:t>
            </a:r>
          </a:p>
          <a:p>
            <a:pPr marL="171450" marR="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We will have further comfort in ?? weeks as we got more visibility of designs, processes and outputs.</a:t>
            </a:r>
          </a:p>
        </p:txBody>
      </p:sp>
      <p:sp>
        <p:nvSpPr>
          <p:cNvPr id="172" name="Google Shape;172;p19"/>
          <p:cNvSpPr txBox="1"/>
          <p:nvPr/>
        </p:nvSpPr>
        <p:spPr>
          <a:xfrm>
            <a:off x="4783425" y="1482850"/>
            <a:ext cx="4243200" cy="3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rgbClr val="EC6608"/>
                </a:solidFill>
                <a:latin typeface="Calibri"/>
                <a:ea typeface="Calibri"/>
                <a:cs typeface="Calibri"/>
                <a:sym typeface="Calibri"/>
              </a:rPr>
              <a:t>Governance</a:t>
            </a:r>
            <a:endParaRPr sz="1800" b="1">
              <a:solidFill>
                <a:srgbClr val="EC660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3" name="Google Shape;173;p19"/>
          <p:cNvCxnSpPr/>
          <p:nvPr/>
        </p:nvCxnSpPr>
        <p:spPr>
          <a:xfrm>
            <a:off x="505074" y="1937792"/>
            <a:ext cx="8137800" cy="12600"/>
          </a:xfrm>
          <a:prstGeom prst="straightConnector1">
            <a:avLst/>
          </a:prstGeom>
          <a:noFill/>
          <a:ln w="9525" cap="flat" cmpd="sng">
            <a:solidFill>
              <a:srgbClr val="909090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14353921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9"/>
          <p:cNvSpPr txBox="1"/>
          <p:nvPr/>
        </p:nvSpPr>
        <p:spPr>
          <a:xfrm>
            <a:off x="6921246" y="4856988"/>
            <a:ext cx="2119200" cy="2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GB" sz="7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Core APD CAB TOR | Feb  2021</a:t>
            </a:r>
            <a:endParaRPr sz="7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7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7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65" name="Google Shape;165;p19"/>
          <p:cNvCxnSpPr/>
          <p:nvPr/>
        </p:nvCxnSpPr>
        <p:spPr>
          <a:xfrm rot="10800000" flipH="1">
            <a:off x="505074" y="1317092"/>
            <a:ext cx="8137800" cy="11100"/>
          </a:xfrm>
          <a:prstGeom prst="straightConnector1">
            <a:avLst/>
          </a:prstGeom>
          <a:noFill/>
          <a:ln w="9525" cap="flat" cmpd="sng">
            <a:solidFill>
              <a:srgbClr val="90909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66" name="Google Shape;166;p19"/>
          <p:cNvSpPr/>
          <p:nvPr/>
        </p:nvSpPr>
        <p:spPr>
          <a:xfrm>
            <a:off x="1648375" y="882100"/>
            <a:ext cx="43344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What it looks like</a:t>
            </a:r>
            <a:endParaRPr sz="1200" dirty="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19"/>
          <p:cNvSpPr txBox="1"/>
          <p:nvPr/>
        </p:nvSpPr>
        <p:spPr>
          <a:xfrm>
            <a:off x="1648373" y="516528"/>
            <a:ext cx="3944400" cy="3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EC6608"/>
                </a:solidFill>
                <a:latin typeface="Calibri"/>
                <a:ea typeface="Calibri"/>
                <a:cs typeface="Calibri"/>
                <a:sym typeface="Calibri"/>
              </a:rPr>
              <a:t>Visualisation</a:t>
            </a:r>
            <a:endParaRPr sz="1800" b="1" dirty="0">
              <a:solidFill>
                <a:srgbClr val="EC660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19"/>
          <p:cNvSpPr txBox="1"/>
          <p:nvPr/>
        </p:nvSpPr>
        <p:spPr>
          <a:xfrm>
            <a:off x="562239" y="453466"/>
            <a:ext cx="7806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dirty="0">
                <a:solidFill>
                  <a:srgbClr val="EC6608"/>
                </a:solidFill>
                <a:latin typeface="Calibri"/>
                <a:ea typeface="Calibri"/>
                <a:cs typeface="Calibri"/>
                <a:sym typeface="Calibri"/>
              </a:rPr>
              <a:t>05</a:t>
            </a:r>
            <a:endParaRPr sz="1100" dirty="0">
              <a:solidFill>
                <a:srgbClr val="EC660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19"/>
          <p:cNvSpPr txBox="1"/>
          <p:nvPr/>
        </p:nvSpPr>
        <p:spPr>
          <a:xfrm>
            <a:off x="486048" y="1475808"/>
            <a:ext cx="1997176" cy="3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EC6608"/>
                </a:solidFill>
                <a:latin typeface="Calibri"/>
                <a:ea typeface="Calibri"/>
                <a:cs typeface="Calibri"/>
                <a:sym typeface="Calibri"/>
              </a:rPr>
              <a:t>Original Concept</a:t>
            </a:r>
            <a:endParaRPr sz="1800" b="1" dirty="0">
              <a:solidFill>
                <a:srgbClr val="EC6608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2" name="Google Shape;172;p19"/>
          <p:cNvSpPr txBox="1"/>
          <p:nvPr/>
        </p:nvSpPr>
        <p:spPr>
          <a:xfrm>
            <a:off x="6223743" y="1482850"/>
            <a:ext cx="2197093" cy="3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EC6608"/>
                </a:solidFill>
                <a:latin typeface="Calibri"/>
                <a:ea typeface="Calibri"/>
                <a:cs typeface="Calibri"/>
                <a:sym typeface="Calibri"/>
              </a:rPr>
              <a:t>Future State</a:t>
            </a:r>
            <a:endParaRPr sz="1800" b="1" dirty="0">
              <a:solidFill>
                <a:srgbClr val="EC660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3" name="Google Shape;173;p19"/>
          <p:cNvCxnSpPr/>
          <p:nvPr/>
        </p:nvCxnSpPr>
        <p:spPr>
          <a:xfrm>
            <a:off x="505074" y="1937792"/>
            <a:ext cx="8137800" cy="12600"/>
          </a:xfrm>
          <a:prstGeom prst="straightConnector1">
            <a:avLst/>
          </a:prstGeom>
          <a:noFill/>
          <a:ln w="9525" cap="flat" cmpd="sng">
            <a:solidFill>
              <a:srgbClr val="909090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0A68125F-02AF-ED9C-4354-315DF8EF8B2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553" r="7701"/>
          <a:stretch/>
        </p:blipFill>
        <p:spPr>
          <a:xfrm>
            <a:off x="3518676" y="2202976"/>
            <a:ext cx="2208412" cy="1334447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25037AB-BAB6-F3B8-F753-DAFDE31983A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58" t="2449" r="1701" b="2716"/>
          <a:stretch/>
        </p:blipFill>
        <p:spPr>
          <a:xfrm>
            <a:off x="6282377" y="2143212"/>
            <a:ext cx="2067859" cy="1532161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C8847F4-665F-50B5-F23B-DD4BF4E639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23826" y="2202976"/>
            <a:ext cx="794559" cy="1387347"/>
          </a:xfrm>
          <a:prstGeom prst="rect">
            <a:avLst/>
          </a:prstGeom>
        </p:spPr>
      </p:pic>
      <p:sp>
        <p:nvSpPr>
          <p:cNvPr id="6" name="Google Shape;170;p19">
            <a:extLst>
              <a:ext uri="{FF2B5EF4-FFF2-40B4-BE49-F238E27FC236}">
                <a16:creationId xmlns:a16="http://schemas.microsoft.com/office/drawing/2014/main" id="{A08CE752-07E5-578E-4231-EC931CBB310E}"/>
              </a:ext>
            </a:extLst>
          </p:cNvPr>
          <p:cNvSpPr txBox="1"/>
          <p:nvPr/>
        </p:nvSpPr>
        <p:spPr>
          <a:xfrm>
            <a:off x="3438398" y="1481790"/>
            <a:ext cx="2218328" cy="3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EC6608"/>
                </a:solidFill>
                <a:latin typeface="Calibri"/>
                <a:ea typeface="Calibri"/>
                <a:cs typeface="Calibri"/>
                <a:sym typeface="Calibri"/>
              </a:rPr>
              <a:t>Power App </a:t>
            </a:r>
            <a:r>
              <a:rPr lang="en-GB" sz="1800" b="1" dirty="0" err="1">
                <a:solidFill>
                  <a:srgbClr val="EC6608"/>
                </a:solidFill>
                <a:latin typeface="Calibri"/>
                <a:ea typeface="Calibri"/>
                <a:cs typeface="Calibri"/>
                <a:sym typeface="Calibri"/>
              </a:rPr>
              <a:t>Mockup</a:t>
            </a:r>
            <a:endParaRPr sz="1800" b="1" dirty="0">
              <a:solidFill>
                <a:srgbClr val="EC6608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5BD8098-8029-EB9B-D361-0CF7CD73980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83413" y="2202976"/>
            <a:ext cx="787225" cy="1387346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B3B5D853-859E-A958-CE3A-095EB71610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594" y="2202976"/>
            <a:ext cx="775204" cy="1374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78578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84B685A3BE1DC4682D823E0960C2F19" ma:contentTypeVersion="6" ma:contentTypeDescription="Create a new document." ma:contentTypeScope="" ma:versionID="75ccc7090c441e0c1829d356428954a5">
  <xsd:schema xmlns:xsd="http://www.w3.org/2001/XMLSchema" xmlns:xs="http://www.w3.org/2001/XMLSchema" xmlns:p="http://schemas.microsoft.com/office/2006/metadata/properties" xmlns:ns2="5249683d-9b60-4588-a738-5f1fb9ef95a6" xmlns:ns3="f0d69f17-0557-4cfc-b239-7b53553dacfe" targetNamespace="http://schemas.microsoft.com/office/2006/metadata/properties" ma:root="true" ma:fieldsID="00986bd9c9ef6653f2a0655b21bc3cd5" ns2:_="" ns3:_="">
    <xsd:import namespace="5249683d-9b60-4588-a738-5f1fb9ef95a6"/>
    <xsd:import namespace="f0d69f17-0557-4cfc-b239-7b53553dacf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249683d-9b60-4588-a738-5f1fb9ef95a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0d69f17-0557-4cfc-b239-7b53553dacfe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943AAB95-AAB6-4127-86EB-EB5125334F11}">
  <ds:schemaRefs>
    <ds:schemaRef ds:uri="5249683d-9b60-4588-a738-5f1fb9ef95a6"/>
    <ds:schemaRef ds:uri="f0d69f17-0557-4cfc-b239-7b53553dacfe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DE52C38-754C-4718-97E0-64DE52540A0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B929A53-B74D-44DF-A9D7-76FFC9851F54}">
  <ds:schemaRefs>
    <ds:schemaRef ds:uri="http://www.w3.org/XML/1998/namespace"/>
    <ds:schemaRef ds:uri="http://purl.org/dc/elements/1.1/"/>
    <ds:schemaRef ds:uri="http://schemas.microsoft.com/office/2006/metadata/properties"/>
    <ds:schemaRef ds:uri="5249683d-9b60-4588-a738-5f1fb9ef95a6"/>
    <ds:schemaRef ds:uri="http://schemas.microsoft.com/office/infopath/2007/PartnerControls"/>
    <ds:schemaRef ds:uri="http://purl.org/dc/dcmitype/"/>
    <ds:schemaRef ds:uri="http://schemas.microsoft.com/office/2006/documentManagement/types"/>
    <ds:schemaRef ds:uri="http://schemas.openxmlformats.org/package/2006/metadata/core-properties"/>
    <ds:schemaRef ds:uri="f0d69f17-0557-4cfc-b239-7b53553dacfe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257</TotalTime>
  <Words>588</Words>
  <Application>Microsoft Office PowerPoint</Application>
  <PresentationFormat>On-screen Show (16:9)</PresentationFormat>
  <Paragraphs>83</Paragraphs>
  <Slides>6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Situational Awareness Power App v1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Control Room Core CAB Terms Of Reference</dc:title>
  <cp:lastModifiedBy>Mark Greaves</cp:lastModifiedBy>
  <cp:revision>135</cp:revision>
  <dcterms:modified xsi:type="dcterms:W3CDTF">2023-12-13T11:22:32Z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0x010100984B685A3BE1DC4682D823E0960C2F19</vt:lpwstr>
  </property>
  <property fmtid="{D5CDD505-2E9C-101B-9397-08002B2CF9AE}" pid="3" name="MSIP_Label_7231da1e-06d9-40ea-bb8d-873c64da6eaf_Enabled">
    <vt:lpwstr>true</vt:lpwstr>
  </property>
  <property fmtid="{D5CDD505-2E9C-101B-9397-08002B2CF9AE}" pid="4" name="MSIP_Label_7231da1e-06d9-40ea-bb8d-873c64da6eaf_SetDate">
    <vt:lpwstr>2023-05-02T12:26:32Z</vt:lpwstr>
  </property>
  <property fmtid="{D5CDD505-2E9C-101B-9397-08002B2CF9AE}" pid="5" name="MSIP_Label_7231da1e-06d9-40ea-bb8d-873c64da6eaf_Method">
    <vt:lpwstr>Privileged</vt:lpwstr>
  </property>
  <property fmtid="{D5CDD505-2E9C-101B-9397-08002B2CF9AE}" pid="6" name="MSIP_Label_7231da1e-06d9-40ea-bb8d-873c64da6eaf_Name">
    <vt:lpwstr>COMMERCIAL IN CONFIDENCE</vt:lpwstr>
  </property>
  <property fmtid="{D5CDD505-2E9C-101B-9397-08002B2CF9AE}" pid="7" name="MSIP_Label_7231da1e-06d9-40ea-bb8d-873c64da6eaf_SiteId">
    <vt:lpwstr>1d23ed27-6f11-4050-874b-7e04ca535809</vt:lpwstr>
  </property>
  <property fmtid="{D5CDD505-2E9C-101B-9397-08002B2CF9AE}" pid="8" name="MSIP_Label_7231da1e-06d9-40ea-bb8d-873c64da6eaf_ActionId">
    <vt:lpwstr>ff006517-2c76-4fbe-a055-79102e49dc2f</vt:lpwstr>
  </property>
  <property fmtid="{D5CDD505-2E9C-101B-9397-08002B2CF9AE}" pid="9" name="MSIP_Label_7231da1e-06d9-40ea-bb8d-873c64da6eaf_ContentBits">
    <vt:lpwstr>3</vt:lpwstr>
  </property>
  <property fmtid="{D5CDD505-2E9C-101B-9397-08002B2CF9AE}" pid="10" name="ClassificationContentMarkingFooterLocations">
    <vt:lpwstr>Office Theme:5</vt:lpwstr>
  </property>
  <property fmtid="{D5CDD505-2E9C-101B-9397-08002B2CF9AE}" pid="11" name="ClassificationContentMarkingFooterText">
    <vt:lpwstr>COMMERCIAL IN CONFIDENCE</vt:lpwstr>
  </property>
  <property fmtid="{D5CDD505-2E9C-101B-9397-08002B2CF9AE}" pid="12" name="ClassificationContentMarkingHeaderLocations">
    <vt:lpwstr>Office Theme:4</vt:lpwstr>
  </property>
  <property fmtid="{D5CDD505-2E9C-101B-9397-08002B2CF9AE}" pid="13" name="ClassificationContentMarkingHeaderText">
    <vt:lpwstr>COMMERCIAL IN CONFIDENCE</vt:lpwstr>
  </property>
</Properties>
</file>

<file path=docProps/thumbnail.jpeg>
</file>